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62" r:id="rId5"/>
    <p:sldId id="287" r:id="rId6"/>
    <p:sldId id="263" r:id="rId7"/>
    <p:sldId id="280" r:id="rId8"/>
    <p:sldId id="264" r:id="rId9"/>
    <p:sldId id="282" r:id="rId10"/>
    <p:sldId id="265" r:id="rId11"/>
    <p:sldId id="266" r:id="rId12"/>
    <p:sldId id="267" r:id="rId13"/>
    <p:sldId id="268" r:id="rId14"/>
    <p:sldId id="272" r:id="rId15"/>
    <p:sldId id="273" r:id="rId16"/>
    <p:sldId id="274" r:id="rId17"/>
    <p:sldId id="279" r:id="rId18"/>
    <p:sldId id="281" r:id="rId19"/>
    <p:sldId id="271" r:id="rId20"/>
    <p:sldId id="270" r:id="rId21"/>
    <p:sldId id="275" r:id="rId22"/>
    <p:sldId id="269" r:id="rId23"/>
    <p:sldId id="283" r:id="rId24"/>
    <p:sldId id="277" r:id="rId25"/>
    <p:sldId id="284" r:id="rId26"/>
    <p:sldId id="278" r:id="rId27"/>
    <p:sldId id="285" r:id="rId28"/>
    <p:sldId id="286" r:id="rId29"/>
    <p:sldId id="260" r:id="rId3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90" d="100"/>
          <a:sy n="90" d="100"/>
        </p:scale>
        <p:origin x="-360" y="-3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fr-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BE"/>
          </a:p>
        </p:txBody>
      </p:sp>
      <p:sp>
        <p:nvSpPr>
          <p:cNvPr id="4" name="Date Placeholder 3"/>
          <p:cNvSpPr>
            <a:spLocks noGrp="1"/>
          </p:cNvSpPr>
          <p:nvPr>
            <p:ph type="dt" sz="half" idx="10"/>
          </p:nvPr>
        </p:nvSpPr>
        <p:spPr/>
        <p:txBody>
          <a:bodyPr/>
          <a:lstStyle/>
          <a:p>
            <a:fld id="{D56B34C9-4C77-40A8-9970-765844AF660D}" type="datetimeFigureOut">
              <a:rPr lang="fr-BE" smtClean="0"/>
              <a:t>21/11/2019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770601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B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4" name="Date Placeholder 3"/>
          <p:cNvSpPr>
            <a:spLocks noGrp="1"/>
          </p:cNvSpPr>
          <p:nvPr>
            <p:ph type="dt" sz="half" idx="10"/>
          </p:nvPr>
        </p:nvSpPr>
        <p:spPr/>
        <p:txBody>
          <a:bodyPr/>
          <a:lstStyle/>
          <a:p>
            <a:fld id="{D56B34C9-4C77-40A8-9970-765844AF660D}" type="datetimeFigureOut">
              <a:rPr lang="fr-BE" smtClean="0"/>
              <a:t>21/11/2019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149966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4" name="Date Placeholder 3"/>
          <p:cNvSpPr>
            <a:spLocks noGrp="1"/>
          </p:cNvSpPr>
          <p:nvPr>
            <p:ph type="dt" sz="half" idx="10"/>
          </p:nvPr>
        </p:nvSpPr>
        <p:spPr/>
        <p:txBody>
          <a:bodyPr/>
          <a:lstStyle/>
          <a:p>
            <a:fld id="{D56B34C9-4C77-40A8-9970-765844AF660D}" type="datetimeFigureOut">
              <a:rPr lang="fr-BE" smtClean="0"/>
              <a:t>21/11/2019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1546997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B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4" name="Date Placeholder 3"/>
          <p:cNvSpPr>
            <a:spLocks noGrp="1"/>
          </p:cNvSpPr>
          <p:nvPr>
            <p:ph type="dt" sz="half" idx="10"/>
          </p:nvPr>
        </p:nvSpPr>
        <p:spPr/>
        <p:txBody>
          <a:bodyPr/>
          <a:lstStyle/>
          <a:p>
            <a:fld id="{D56B34C9-4C77-40A8-9970-765844AF660D}" type="datetimeFigureOut">
              <a:rPr lang="fr-BE" smtClean="0"/>
              <a:t>21/11/2019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3436585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6B34C9-4C77-40A8-9970-765844AF660D}" type="datetimeFigureOut">
              <a:rPr lang="fr-BE" smtClean="0"/>
              <a:t>21/11/2019</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2516392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5" name="Date Placeholder 4"/>
          <p:cNvSpPr>
            <a:spLocks noGrp="1"/>
          </p:cNvSpPr>
          <p:nvPr>
            <p:ph type="dt" sz="half" idx="10"/>
          </p:nvPr>
        </p:nvSpPr>
        <p:spPr/>
        <p:txBody>
          <a:bodyPr/>
          <a:lstStyle/>
          <a:p>
            <a:fld id="{D56B34C9-4C77-40A8-9970-765844AF660D}" type="datetimeFigureOut">
              <a:rPr lang="fr-BE" smtClean="0"/>
              <a:t>21/11/2019</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2947100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7" name="Date Placeholder 6"/>
          <p:cNvSpPr>
            <a:spLocks noGrp="1"/>
          </p:cNvSpPr>
          <p:nvPr>
            <p:ph type="dt" sz="half" idx="10"/>
          </p:nvPr>
        </p:nvSpPr>
        <p:spPr/>
        <p:txBody>
          <a:bodyPr/>
          <a:lstStyle/>
          <a:p>
            <a:fld id="{D56B34C9-4C77-40A8-9970-765844AF660D}" type="datetimeFigureOut">
              <a:rPr lang="fr-BE" smtClean="0"/>
              <a:t>21/11/2019</a:t>
            </a:fld>
            <a:endParaRPr lang="fr-BE"/>
          </a:p>
        </p:txBody>
      </p:sp>
      <p:sp>
        <p:nvSpPr>
          <p:cNvPr id="8" name="Footer Placeholder 7"/>
          <p:cNvSpPr>
            <a:spLocks noGrp="1"/>
          </p:cNvSpPr>
          <p:nvPr>
            <p:ph type="ftr" sz="quarter" idx="11"/>
          </p:nvPr>
        </p:nvSpPr>
        <p:spPr/>
        <p:txBody>
          <a:bodyPr/>
          <a:lstStyle/>
          <a:p>
            <a:endParaRPr lang="fr-BE"/>
          </a:p>
        </p:txBody>
      </p:sp>
      <p:sp>
        <p:nvSpPr>
          <p:cNvPr id="9" name="Slide Number Placeholder 8"/>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1172981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BE"/>
          </a:p>
        </p:txBody>
      </p:sp>
      <p:sp>
        <p:nvSpPr>
          <p:cNvPr id="3" name="Date Placeholder 2"/>
          <p:cNvSpPr>
            <a:spLocks noGrp="1"/>
          </p:cNvSpPr>
          <p:nvPr>
            <p:ph type="dt" sz="half" idx="10"/>
          </p:nvPr>
        </p:nvSpPr>
        <p:spPr/>
        <p:txBody>
          <a:bodyPr/>
          <a:lstStyle/>
          <a:p>
            <a:fld id="{D56B34C9-4C77-40A8-9970-765844AF660D}" type="datetimeFigureOut">
              <a:rPr lang="fr-BE" smtClean="0"/>
              <a:t>21/11/2019</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240220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6B34C9-4C77-40A8-9970-765844AF660D}" type="datetimeFigureOut">
              <a:rPr lang="fr-BE" smtClean="0"/>
              <a:t>21/11/2019</a:t>
            </a:fld>
            <a:endParaRPr lang="fr-BE"/>
          </a:p>
        </p:txBody>
      </p:sp>
      <p:sp>
        <p:nvSpPr>
          <p:cNvPr id="3" name="Footer Placeholder 2"/>
          <p:cNvSpPr>
            <a:spLocks noGrp="1"/>
          </p:cNvSpPr>
          <p:nvPr>
            <p:ph type="ftr" sz="quarter" idx="11"/>
          </p:nvPr>
        </p:nvSpPr>
        <p:spPr/>
        <p:txBody>
          <a:bodyPr/>
          <a:lstStyle/>
          <a:p>
            <a:endParaRPr lang="fr-BE"/>
          </a:p>
        </p:txBody>
      </p:sp>
      <p:sp>
        <p:nvSpPr>
          <p:cNvPr id="4" name="Slide Number Placeholder 3"/>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3363861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6B34C9-4C77-40A8-9970-765844AF660D}" type="datetimeFigureOut">
              <a:rPr lang="fr-BE" smtClean="0"/>
              <a:t>21/11/2019</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528546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6B34C9-4C77-40A8-9970-765844AF660D}" type="datetimeFigureOut">
              <a:rPr lang="fr-BE" smtClean="0"/>
              <a:t>21/11/2019</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23AE145E-5278-4839-99C1-28681B7C6A41}" type="slidenum">
              <a:rPr lang="fr-BE" smtClean="0"/>
              <a:t>‹#›</a:t>
            </a:fld>
            <a:endParaRPr lang="fr-BE"/>
          </a:p>
        </p:txBody>
      </p:sp>
    </p:spTree>
    <p:extLst>
      <p:ext uri="{BB962C8B-B14F-4D97-AF65-F5344CB8AC3E}">
        <p14:creationId xmlns:p14="http://schemas.microsoft.com/office/powerpoint/2010/main" val="64720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fr-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B34C9-4C77-40A8-9970-765844AF660D}" type="datetimeFigureOut">
              <a:rPr lang="fr-BE" smtClean="0"/>
              <a:t>21/11/2019</a:t>
            </a:fld>
            <a:endParaRPr lang="fr-B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AE145E-5278-4839-99C1-28681B7C6A41}" type="slidenum">
              <a:rPr lang="fr-BE" smtClean="0"/>
              <a:t>‹#›</a:t>
            </a:fld>
            <a:endParaRPr lang="fr-BE"/>
          </a:p>
        </p:txBody>
      </p:sp>
    </p:spTree>
    <p:extLst>
      <p:ext uri="{BB962C8B-B14F-4D97-AF65-F5344CB8AC3E}">
        <p14:creationId xmlns:p14="http://schemas.microsoft.com/office/powerpoint/2010/main" val="4284430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tmp"/><Relationship Id="rId4" Type="http://schemas.openxmlformats.org/officeDocument/2006/relationships/image" Target="../media/image22.tm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endParaRPr lang="fr-BE"/>
          </a:p>
        </p:txBody>
      </p:sp>
      <p:sp>
        <p:nvSpPr>
          <p:cNvPr id="3" name="Titre 2"/>
          <p:cNvSpPr>
            <a:spLocks noGrp="1"/>
          </p:cNvSpPr>
          <p:nvPr>
            <p:ph type="ctrTitle"/>
          </p:nvPr>
        </p:nvSpPr>
        <p:spPr/>
        <p:txBody>
          <a:bodyPr/>
          <a:lstStyle/>
          <a:p>
            <a:endParaRPr lang="fr-BE"/>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tangle 4"/>
          <p:cNvSpPr/>
          <p:nvPr/>
        </p:nvSpPr>
        <p:spPr>
          <a:xfrm>
            <a:off x="2843808" y="3234462"/>
            <a:ext cx="6163407" cy="338554"/>
          </a:xfrm>
          <a:prstGeom prst="rect">
            <a:avLst/>
          </a:prstGeom>
        </p:spPr>
        <p:txBody>
          <a:bodyPr wrap="square">
            <a:spAutoFit/>
          </a:bodyPr>
          <a:lstStyle/>
          <a:p>
            <a:r>
              <a:rPr lang="fr-BE" sz="1600" b="1" i="0" u="none" strike="noStrike" baseline="0" dirty="0" err="1" smtClean="0">
                <a:latin typeface="Heavitas"/>
              </a:rPr>
              <a:t>Werelddag</a:t>
            </a:r>
            <a:r>
              <a:rPr lang="fr-BE" sz="1600" b="1" i="0" u="none" strike="noStrike" baseline="0" dirty="0" smtClean="0">
                <a:latin typeface="Heavitas"/>
              </a:rPr>
              <a:t> </a:t>
            </a:r>
            <a:r>
              <a:rPr lang="fr-BE" sz="1600" b="1" i="0" u="none" strike="noStrike" baseline="0" dirty="0" err="1" smtClean="0">
                <a:latin typeface="Heavitas"/>
              </a:rPr>
              <a:t>Stedenbouw</a:t>
            </a:r>
            <a:r>
              <a:rPr lang="fr-BE" sz="1600" b="1" i="0" u="none" strike="noStrike" baseline="0" dirty="0" smtClean="0">
                <a:latin typeface="Heavitas"/>
              </a:rPr>
              <a:t> – </a:t>
            </a:r>
            <a:r>
              <a:rPr lang="fr-BE" sz="1600" b="1" i="0" u="none" strike="noStrike" baseline="0" dirty="0" err="1" smtClean="0">
                <a:latin typeface="Heavitas"/>
              </a:rPr>
              <a:t>Interregionale</a:t>
            </a:r>
            <a:r>
              <a:rPr lang="fr-BE" sz="1600" b="1" i="0" u="none" strike="noStrike" baseline="0" dirty="0" smtClean="0">
                <a:latin typeface="Heavitas"/>
              </a:rPr>
              <a:t> </a:t>
            </a:r>
            <a:r>
              <a:rPr lang="fr-BE" sz="1600" b="1" i="0" u="none" strike="noStrike" baseline="0" dirty="0" err="1" smtClean="0">
                <a:latin typeface="Heavitas"/>
              </a:rPr>
              <a:t>Samenwerking</a:t>
            </a:r>
            <a:r>
              <a:rPr lang="fr-BE" sz="1600" b="1" i="0" u="none" strike="noStrike" baseline="0" dirty="0" smtClean="0">
                <a:latin typeface="Heavitas"/>
              </a:rPr>
              <a:t>:</a:t>
            </a:r>
            <a:endParaRPr lang="fr-BE" sz="1600" b="1" dirty="0"/>
          </a:p>
        </p:txBody>
      </p:sp>
    </p:spTree>
    <p:extLst>
      <p:ext uri="{BB962C8B-B14F-4D97-AF65-F5344CB8AC3E}">
        <p14:creationId xmlns:p14="http://schemas.microsoft.com/office/powerpoint/2010/main" val="1480065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11" name="Rectangle 10"/>
          <p:cNvSpPr/>
          <p:nvPr/>
        </p:nvSpPr>
        <p:spPr>
          <a:xfrm>
            <a:off x="4097082" y="601524"/>
            <a:ext cx="4700680"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Ambitie</a:t>
            </a:r>
            <a:endParaRPr lang="fr-BE" sz="2800" dirty="0"/>
          </a:p>
        </p:txBody>
      </p:sp>
      <p:sp>
        <p:nvSpPr>
          <p:cNvPr id="10" name="Tekstvak 4"/>
          <p:cNvSpPr txBox="1"/>
          <p:nvPr/>
        </p:nvSpPr>
        <p:spPr>
          <a:xfrm>
            <a:off x="611558" y="1700808"/>
            <a:ext cx="8186203" cy="1754326"/>
          </a:xfrm>
          <a:prstGeom prst="rect">
            <a:avLst/>
          </a:prstGeom>
          <a:solidFill>
            <a:schemeClr val="bg1"/>
          </a:solidFill>
        </p:spPr>
        <p:txBody>
          <a:bodyPr wrap="square" rtlCol="0">
            <a:spAutoFit/>
          </a:bodyPr>
          <a:lstStyle/>
          <a:p>
            <a:pPr marL="57150" indent="0" algn="ctr">
              <a:buNone/>
            </a:pPr>
            <a:r>
              <a:rPr lang="nl-BE" b="0" i="1" dirty="0" smtClean="0"/>
              <a:t>De werf BUDA+ heeft als doel om de verouderde bedrijvenzone BUDA te herwaarderen door diverse relevante belanghebbenden samen te brengen om vanuit gemeenschappelijke doelstellingen tot samenwerking en realisaties op korte en middellange termijn te komen. Projecten en acties in het gebied worden op elkaar afgestemd en nieuwe gezamenlijke projecten en acties worden geïnitieerd. </a:t>
            </a:r>
          </a:p>
          <a:p>
            <a:pPr algn="ctr"/>
            <a:endParaRPr lang="nl-BE" i="1" dirty="0"/>
          </a:p>
        </p:txBody>
      </p:sp>
      <p:pic>
        <p:nvPicPr>
          <p:cNvPr id="8" name="Afbeelding 3"/>
          <p:cNvPicPr>
            <a:picLocks noChangeAspect="1"/>
          </p:cNvPicPr>
          <p:nvPr/>
        </p:nvPicPr>
        <p:blipFill rotWithShape="1">
          <a:blip r:embed="rId4" cstate="print">
            <a:extLst>
              <a:ext uri="{28A0092B-C50C-407E-A947-70E740481C1C}">
                <a14:useLocalDpi xmlns:a14="http://schemas.microsoft.com/office/drawing/2010/main" val="0"/>
              </a:ext>
            </a:extLst>
          </a:blip>
          <a:srcRect l="13289" t="44451"/>
          <a:stretch/>
        </p:blipFill>
        <p:spPr>
          <a:xfrm>
            <a:off x="2707030" y="3717032"/>
            <a:ext cx="3809070" cy="1830137"/>
          </a:xfrm>
          <a:prstGeom prst="rect">
            <a:avLst/>
          </a:prstGeom>
        </p:spPr>
      </p:pic>
    </p:spTree>
    <p:extLst>
      <p:ext uri="{BB962C8B-B14F-4D97-AF65-F5344CB8AC3E}">
        <p14:creationId xmlns:p14="http://schemas.microsoft.com/office/powerpoint/2010/main" val="2381858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xmlns="" id="{715E839A-F373-45B9-AAF8-14A155BC99A6}"/>
              </a:ext>
            </a:extLst>
          </p:cNvPr>
          <p:cNvSpPr/>
          <p:nvPr/>
        </p:nvSpPr>
        <p:spPr>
          <a:xfrm>
            <a:off x="545124" y="1772816"/>
            <a:ext cx="8299938" cy="3870290"/>
          </a:xfrm>
          <a:prstGeom prst="rect">
            <a:avLst/>
          </a:prstGeom>
        </p:spPr>
        <p:txBody>
          <a:bodyPr wrap="square">
            <a:spAutoFit/>
          </a:bodyPr>
          <a:lstStyle/>
          <a:p>
            <a:pPr marL="365760" indent="-365760">
              <a:lnSpc>
                <a:spcPct val="150000"/>
              </a:lnSpc>
              <a:spcBef>
                <a:spcPts val="1200"/>
              </a:spcBef>
              <a:spcAft>
                <a:spcPts val="300"/>
              </a:spcAft>
            </a:pPr>
            <a:r>
              <a:rPr lang="nl-BE" dirty="0" smtClean="0">
                <a:latin typeface="Calibri" panose="020F0502020204030204" pitchFamily="34" charset="0"/>
                <a:cs typeface="Arial" panose="020B0604020202020204" pitchFamily="34" charset="0"/>
              </a:rPr>
              <a:t>De werf </a:t>
            </a:r>
            <a:r>
              <a:rPr lang="nl-BE" dirty="0">
                <a:latin typeface="Calibri" panose="020F0502020204030204" pitchFamily="34" charset="0"/>
                <a:cs typeface="Arial" panose="020B0604020202020204" pitchFamily="34" charset="0"/>
              </a:rPr>
              <a:t>BUDA+ wil een antwoord bieden op volgende grote doelstellingen</a:t>
            </a:r>
            <a:r>
              <a:rPr lang="nl-BE" dirty="0" smtClean="0">
                <a:latin typeface="Calibri" panose="020F0502020204030204" pitchFamily="34" charset="0"/>
                <a:cs typeface="Arial" panose="020B0604020202020204" pitchFamily="34" charset="0"/>
              </a:rPr>
              <a:t>:</a:t>
            </a:r>
            <a:r>
              <a:rPr lang="nl-BE" dirty="0">
                <a:latin typeface="Calibri" panose="020F0502020204030204" pitchFamily="34" charset="0"/>
                <a:ea typeface="Calibri" panose="020F0502020204030204" pitchFamily="34" charset="0"/>
                <a:cs typeface="Times New Roman" panose="02020603050405020304" pitchFamily="18" charset="0"/>
              </a:rPr>
              <a:t> </a:t>
            </a:r>
            <a:endParaRPr lang="nl-BE" dirty="0" smtClean="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fontAlgn="base">
              <a:lnSpc>
                <a:spcPct val="150000"/>
              </a:lnSpc>
              <a:spcAft>
                <a:spcPts val="0"/>
              </a:spcAft>
              <a:buFont typeface="Calibri" panose="020F0502020204030204" pitchFamily="34" charset="0"/>
              <a:buChar char="•"/>
            </a:pPr>
            <a:r>
              <a:rPr lang="nl-BE" dirty="0" smtClean="0">
                <a:latin typeface="Calibri" panose="020F0502020204030204" pitchFamily="34" charset="0"/>
                <a:ea typeface="Calibri" panose="020F0502020204030204" pitchFamily="34" charset="0"/>
                <a:cs typeface="Times New Roman" panose="02020603050405020304" pitchFamily="18" charset="0"/>
              </a:rPr>
              <a:t>bijkomende werkgelegenheid creëren;</a:t>
            </a:r>
          </a:p>
          <a:p>
            <a:pPr marL="342900" lvl="0" indent="-342900" fontAlgn="base">
              <a:lnSpc>
                <a:spcPct val="150000"/>
              </a:lnSpc>
              <a:spcAft>
                <a:spcPts val="0"/>
              </a:spcAft>
              <a:buFont typeface="Calibri" panose="020F0502020204030204" pitchFamily="34" charset="0"/>
              <a:buChar char="•"/>
            </a:pPr>
            <a:r>
              <a:rPr lang="nl-BE" dirty="0" smtClean="0">
                <a:latin typeface="Calibri" panose="020F0502020204030204" pitchFamily="34" charset="0"/>
                <a:ea typeface="Calibri" panose="020F0502020204030204" pitchFamily="34" charset="0"/>
                <a:cs typeface="Times New Roman" panose="02020603050405020304" pitchFamily="18" charset="0"/>
              </a:rPr>
              <a:t>vervuilde </a:t>
            </a:r>
            <a:r>
              <a:rPr lang="nl-BE" dirty="0">
                <a:latin typeface="Calibri" panose="020F0502020204030204" pitchFamily="34" charset="0"/>
                <a:ea typeface="Calibri" panose="020F0502020204030204" pitchFamily="34" charset="0"/>
                <a:cs typeface="Times New Roman" panose="02020603050405020304" pitchFamily="18" charset="0"/>
              </a:rPr>
              <a:t>en onderbenutte terreinen en gebouwen activeren;</a:t>
            </a:r>
          </a:p>
          <a:p>
            <a:pPr marL="342900" lvl="0" indent="-342900" fontAlgn="base">
              <a:lnSpc>
                <a:spcPct val="150000"/>
              </a:lnSpc>
              <a:spcAft>
                <a:spcPts val="0"/>
              </a:spcAft>
              <a:buFont typeface="Calibri" panose="020F0502020204030204" pitchFamily="34" charset="0"/>
              <a:buChar char="•"/>
            </a:pPr>
            <a:r>
              <a:rPr lang="nl-BE" dirty="0">
                <a:latin typeface="Calibri" panose="020F0502020204030204" pitchFamily="34" charset="0"/>
                <a:ea typeface="Calibri" panose="020F0502020204030204" pitchFamily="34" charset="0"/>
                <a:cs typeface="Times New Roman" panose="02020603050405020304" pitchFamily="18" charset="0"/>
              </a:rPr>
              <a:t>het gelaagd mobiliteitsnetwerk en de bijkomende economische activiteiten en woningen afgestemd ontwikkelen;</a:t>
            </a:r>
          </a:p>
          <a:p>
            <a:pPr marL="342900" lvl="0" indent="-342900" fontAlgn="base">
              <a:lnSpc>
                <a:spcPct val="150000"/>
              </a:lnSpc>
              <a:spcAft>
                <a:spcPts val="0"/>
              </a:spcAft>
              <a:buFont typeface="Calibri" panose="020F0502020204030204" pitchFamily="34" charset="0"/>
              <a:buChar char="•"/>
            </a:pPr>
            <a:r>
              <a:rPr lang="nl-BE" dirty="0">
                <a:latin typeface="Calibri" panose="020F0502020204030204" pitchFamily="34" charset="0"/>
                <a:ea typeface="Calibri" panose="020F0502020204030204" pitchFamily="34" charset="0"/>
                <a:cs typeface="Times New Roman" panose="02020603050405020304" pitchFamily="18" charset="0"/>
              </a:rPr>
              <a:t>de </a:t>
            </a:r>
            <a:r>
              <a:rPr lang="nl-BE" b="1" dirty="0" err="1">
                <a:latin typeface="Calibri" panose="020F0502020204030204" pitchFamily="34" charset="0"/>
                <a:ea typeface="Calibri" panose="020F0502020204030204" pitchFamily="34" charset="0"/>
                <a:cs typeface="Times New Roman" panose="02020603050405020304" pitchFamily="18" charset="0"/>
              </a:rPr>
              <a:t>leefkwaliteit</a:t>
            </a:r>
            <a:r>
              <a:rPr lang="nl-BE" b="1" dirty="0">
                <a:latin typeface="Calibri" panose="020F0502020204030204" pitchFamily="34" charset="0"/>
                <a:ea typeface="Calibri" panose="020F0502020204030204" pitchFamily="34" charset="0"/>
                <a:cs typeface="Times New Roman" panose="02020603050405020304" pitchFamily="18" charset="0"/>
              </a:rPr>
              <a:t> </a:t>
            </a:r>
            <a:r>
              <a:rPr lang="nl-BE" dirty="0">
                <a:latin typeface="Calibri" panose="020F0502020204030204" pitchFamily="34" charset="0"/>
                <a:ea typeface="Calibri" panose="020F0502020204030204" pitchFamily="34" charset="0"/>
                <a:cs typeface="Times New Roman" panose="02020603050405020304" pitchFamily="18" charset="0"/>
              </a:rPr>
              <a:t>in de gedeelde vallei verbeteren (betere publieke ruimte, nabijheid van </a:t>
            </a:r>
            <a:r>
              <a:rPr lang="nl-BE" b="1" dirty="0">
                <a:latin typeface="Calibri" panose="020F0502020204030204" pitchFamily="34" charset="0"/>
                <a:ea typeface="Calibri" panose="020F0502020204030204" pitchFamily="34" charset="0"/>
                <a:cs typeface="Times New Roman" panose="02020603050405020304" pitchFamily="18" charset="0"/>
              </a:rPr>
              <a:t>groen</a:t>
            </a:r>
            <a:r>
              <a:rPr lang="nl-BE" dirty="0">
                <a:latin typeface="Calibri" panose="020F0502020204030204" pitchFamily="34" charset="0"/>
                <a:ea typeface="Calibri" panose="020F0502020204030204" pitchFamily="34" charset="0"/>
                <a:cs typeface="Times New Roman" panose="02020603050405020304" pitchFamily="18" charset="0"/>
              </a:rPr>
              <a:t>, verhogen van veiligheidsgevoel, voorzien van ondersteunende diensten);</a:t>
            </a:r>
          </a:p>
          <a:p>
            <a:pPr marL="342900" lvl="0" indent="-342900" fontAlgn="base">
              <a:lnSpc>
                <a:spcPct val="150000"/>
              </a:lnSpc>
              <a:spcAft>
                <a:spcPts val="0"/>
              </a:spcAft>
              <a:buFont typeface="Calibri" panose="020F0502020204030204" pitchFamily="34" charset="0"/>
              <a:buChar char="•"/>
            </a:pPr>
            <a:r>
              <a:rPr lang="nl-BE" b="1" dirty="0">
                <a:latin typeface="Calibri" panose="020F0502020204030204" pitchFamily="34" charset="0"/>
                <a:ea typeface="Calibri" panose="020F0502020204030204" pitchFamily="34" charset="0"/>
                <a:cs typeface="Times New Roman" panose="02020603050405020304" pitchFamily="18" charset="0"/>
              </a:rPr>
              <a:t>water</a:t>
            </a:r>
            <a:r>
              <a:rPr lang="nl-BE" dirty="0">
                <a:latin typeface="Calibri" panose="020F0502020204030204" pitchFamily="34" charset="0"/>
                <a:ea typeface="Calibri" panose="020F0502020204030204" pitchFamily="34" charset="0"/>
                <a:cs typeface="Times New Roman" panose="02020603050405020304" pitchFamily="18" charset="0"/>
              </a:rPr>
              <a:t> en natuurlijk systeem uitbouwen </a:t>
            </a:r>
            <a:r>
              <a:rPr lang="nl-BE" b="1" dirty="0">
                <a:latin typeface="Calibri" panose="020F0502020204030204" pitchFamily="34" charset="0"/>
                <a:ea typeface="Calibri" panose="020F0502020204030204" pitchFamily="34" charset="0"/>
                <a:cs typeface="Times New Roman" panose="02020603050405020304" pitchFamily="18" charset="0"/>
              </a:rPr>
              <a:t>als drager </a:t>
            </a:r>
            <a:r>
              <a:rPr lang="nl-BE" dirty="0">
                <a:latin typeface="Calibri" panose="020F0502020204030204" pitchFamily="34" charset="0"/>
                <a:ea typeface="Calibri" panose="020F0502020204030204" pitchFamily="34" charset="0"/>
                <a:cs typeface="Times New Roman" panose="02020603050405020304" pitchFamily="18" charset="0"/>
              </a:rPr>
              <a:t>voor ruimtelijke ontwikkelingen.</a:t>
            </a:r>
          </a:p>
        </p:txBody>
      </p:sp>
      <p:pic>
        <p:nvPicPr>
          <p:cNvPr id="4"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5"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6" name="Rectangle 5"/>
          <p:cNvSpPr/>
          <p:nvPr/>
        </p:nvSpPr>
        <p:spPr>
          <a:xfrm>
            <a:off x="4097082" y="601524"/>
            <a:ext cx="4700680"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Doelstellingen</a:t>
            </a:r>
            <a:endParaRPr lang="fr-BE" sz="2800" dirty="0"/>
          </a:p>
        </p:txBody>
      </p:sp>
    </p:spTree>
    <p:extLst>
      <p:ext uri="{BB962C8B-B14F-4D97-AF65-F5344CB8AC3E}">
        <p14:creationId xmlns:p14="http://schemas.microsoft.com/office/powerpoint/2010/main" val="3314786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xmlns="" id="{715E839A-F373-45B9-AAF8-14A155BC99A6}"/>
              </a:ext>
            </a:extLst>
          </p:cNvPr>
          <p:cNvSpPr/>
          <p:nvPr/>
        </p:nvSpPr>
        <p:spPr>
          <a:xfrm>
            <a:off x="545124" y="2132856"/>
            <a:ext cx="8299938" cy="3716402"/>
          </a:xfrm>
          <a:prstGeom prst="rect">
            <a:avLst/>
          </a:prstGeom>
        </p:spPr>
        <p:txBody>
          <a:bodyPr wrap="square">
            <a:spAutoFit/>
          </a:bodyPr>
          <a:lstStyle/>
          <a:p>
            <a:pPr marL="365760" indent="-365760">
              <a:spcBef>
                <a:spcPts val="1200"/>
              </a:spcBef>
              <a:spcAft>
                <a:spcPts val="300"/>
              </a:spcAft>
            </a:pPr>
            <a:r>
              <a:rPr lang="nl-BE" dirty="0" smtClean="0">
                <a:latin typeface="Calibri" panose="020F0502020204030204" pitchFamily="34" charset="0"/>
                <a:cs typeface="Arial" panose="020B0604020202020204" pitchFamily="34" charset="0"/>
              </a:rPr>
              <a:t>Doelstellingen bereiken door in te zetten op projecten bij de verschillende partners: </a:t>
            </a:r>
          </a:p>
          <a:p>
            <a:pPr marL="365760" indent="-365760">
              <a:spcBef>
                <a:spcPts val="1200"/>
              </a:spcBef>
              <a:spcAft>
                <a:spcPts val="300"/>
              </a:spcAft>
              <a:buFontTx/>
              <a:buChar char="-"/>
            </a:pPr>
            <a:r>
              <a:rPr lang="nl-BE" b="1" dirty="0" err="1" smtClean="0">
                <a:latin typeface="Calibri" panose="020F0502020204030204" pitchFamily="34" charset="0"/>
                <a:cs typeface="Arial" panose="020B0604020202020204" pitchFamily="34" charset="0"/>
              </a:rPr>
              <a:t>Gezamelijke</a:t>
            </a:r>
            <a:r>
              <a:rPr lang="nl-BE" b="1" dirty="0" smtClean="0">
                <a:latin typeface="Calibri" panose="020F0502020204030204" pitchFamily="34" charset="0"/>
                <a:cs typeface="Arial" panose="020B0604020202020204" pitchFamily="34" charset="0"/>
              </a:rPr>
              <a:t> projecten</a:t>
            </a:r>
            <a:r>
              <a:rPr lang="nl-BE" dirty="0" smtClean="0">
                <a:latin typeface="Calibri" panose="020F0502020204030204" pitchFamily="34" charset="0"/>
                <a:cs typeface="Arial" panose="020B0604020202020204" pitchFamily="34" charset="0"/>
              </a:rPr>
              <a:t>: opgestart door één van de initiatiefnemers en begeleid door de kernwerkgroep. (bv optimalisatiestudie, economische kartering,…)</a:t>
            </a:r>
          </a:p>
          <a:p>
            <a:pPr marL="365760" indent="-365760">
              <a:spcBef>
                <a:spcPts val="1200"/>
              </a:spcBef>
              <a:spcAft>
                <a:spcPts val="300"/>
              </a:spcAft>
              <a:buFontTx/>
              <a:buChar char="-"/>
            </a:pPr>
            <a:r>
              <a:rPr lang="nl-BE" b="1" dirty="0" smtClean="0">
                <a:latin typeface="Calibri" panose="020F0502020204030204" pitchFamily="34" charset="0"/>
                <a:cs typeface="Arial" panose="020B0604020202020204" pitchFamily="34" charset="0"/>
              </a:rPr>
              <a:t>Af te stemmen projecten</a:t>
            </a:r>
            <a:r>
              <a:rPr lang="nl-BE" dirty="0" smtClean="0">
                <a:latin typeface="Calibri" panose="020F0502020204030204" pitchFamily="34" charset="0"/>
                <a:cs typeface="Arial" panose="020B0604020202020204" pitchFamily="34" charset="0"/>
              </a:rPr>
              <a:t>: wordt opgestart door één van de partners. Kernwerkgroep wordt op de hoogte gehouden van de stand van zaken om de verschillende projecten op elkaar af te stemmen en win-win situaties te creëren. (bv haalbaarheidsstudie fietssnelweg FR0, masterplan 2040 van Haven van Brussel)</a:t>
            </a:r>
          </a:p>
          <a:p>
            <a:pPr marL="365760" indent="-365760">
              <a:spcBef>
                <a:spcPts val="1200"/>
              </a:spcBef>
              <a:spcAft>
                <a:spcPts val="300"/>
              </a:spcAft>
              <a:buFontTx/>
              <a:buChar char="-"/>
            </a:pPr>
            <a:r>
              <a:rPr lang="nl-BE" b="1" dirty="0" smtClean="0">
                <a:latin typeface="Calibri" panose="020F0502020204030204" pitchFamily="34" charset="0"/>
                <a:cs typeface="Arial" panose="020B0604020202020204" pitchFamily="34" charset="0"/>
              </a:rPr>
              <a:t>Informatie uitwisseling: </a:t>
            </a:r>
            <a:r>
              <a:rPr lang="nl-BE" dirty="0" smtClean="0">
                <a:latin typeface="Calibri" panose="020F0502020204030204" pitchFamily="34" charset="0"/>
                <a:cs typeface="Arial" panose="020B0604020202020204" pitchFamily="34" charset="0"/>
              </a:rPr>
              <a:t>wordt opgestart door één of meerdere initiatiefnemers. De informatie van deze projecten wordt gedeeld. Hiervoor wordt de projectenmonitor van T.OP Noordrand als dynamisch platform gebruikt. (bv site </a:t>
            </a:r>
            <a:r>
              <a:rPr lang="nl-BE" dirty="0" err="1" smtClean="0">
                <a:latin typeface="Calibri" panose="020F0502020204030204" pitchFamily="34" charset="0"/>
                <a:cs typeface="Arial" panose="020B0604020202020204" pitchFamily="34" charset="0"/>
              </a:rPr>
              <a:t>Gillekens</a:t>
            </a:r>
            <a:r>
              <a:rPr lang="nl-BE" dirty="0" smtClean="0">
                <a:latin typeface="Calibri" panose="020F0502020204030204" pitchFamily="34" charset="0"/>
                <a:cs typeface="Arial" panose="020B0604020202020204" pitchFamily="34" charset="0"/>
              </a:rPr>
              <a:t>, Plan </a:t>
            </a:r>
            <a:r>
              <a:rPr lang="nl-BE" dirty="0" err="1" smtClean="0">
                <a:latin typeface="Calibri" panose="020F0502020204030204" pitchFamily="34" charset="0"/>
                <a:cs typeface="Arial" panose="020B0604020202020204" pitchFamily="34" charset="0"/>
              </a:rPr>
              <a:t>Canal</a:t>
            </a:r>
            <a:r>
              <a:rPr lang="nl-BE" dirty="0" smtClean="0">
                <a:latin typeface="Calibri" panose="020F0502020204030204" pitchFamily="34" charset="0"/>
                <a:cs typeface="Arial" panose="020B0604020202020204" pitchFamily="34" charset="0"/>
              </a:rPr>
              <a:t>,…) </a:t>
            </a:r>
            <a:endParaRPr lang="nl-BE" i="1" dirty="0">
              <a:latin typeface="Calibri" panose="020F0502020204030204" pitchFamily="34" charset="0"/>
              <a:cs typeface="Arial" panose="020B0604020202020204" pitchFamily="34" charset="0"/>
            </a:endParaRPr>
          </a:p>
        </p:txBody>
      </p:sp>
      <p:pic>
        <p:nvPicPr>
          <p:cNvPr id="4"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5"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6" name="Rectangle 5"/>
          <p:cNvSpPr/>
          <p:nvPr/>
        </p:nvSpPr>
        <p:spPr>
          <a:xfrm>
            <a:off x="4097082" y="601524"/>
            <a:ext cx="4700680" cy="523220"/>
          </a:xfrm>
          <a:prstGeom prst="rect">
            <a:avLst/>
          </a:prstGeom>
          <a:solidFill>
            <a:schemeClr val="bg1"/>
          </a:solidFill>
        </p:spPr>
        <p:txBody>
          <a:bodyPr wrap="square">
            <a:spAutoFit/>
          </a:bodyPr>
          <a:lstStyle/>
          <a:p>
            <a:pPr algn="r"/>
            <a:r>
              <a:rPr lang="fr-BE" sz="2800" dirty="0" err="1" smtClean="0">
                <a:latin typeface="Heavitas"/>
              </a:rPr>
              <a:t>Graad</a:t>
            </a:r>
            <a:r>
              <a:rPr lang="fr-BE" sz="2800" dirty="0" smtClean="0">
                <a:latin typeface="Heavitas"/>
              </a:rPr>
              <a:t> van </a:t>
            </a:r>
            <a:r>
              <a:rPr lang="fr-BE" sz="2800" dirty="0" err="1" smtClean="0">
                <a:latin typeface="Heavitas"/>
              </a:rPr>
              <a:t>samenwerking</a:t>
            </a:r>
            <a:endParaRPr lang="fr-BE" sz="2800" dirty="0"/>
          </a:p>
        </p:txBody>
      </p:sp>
    </p:spTree>
    <p:extLst>
      <p:ext uri="{BB962C8B-B14F-4D97-AF65-F5344CB8AC3E}">
        <p14:creationId xmlns:p14="http://schemas.microsoft.com/office/powerpoint/2010/main" val="1408200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639191" y="2006353"/>
            <a:ext cx="7931931" cy="3139321"/>
          </a:xfrm>
          <a:prstGeom prst="rect">
            <a:avLst/>
          </a:prstGeom>
          <a:noFill/>
        </p:spPr>
        <p:txBody>
          <a:bodyPr wrap="square" rtlCol="0">
            <a:spAutoFit/>
          </a:bodyPr>
          <a:lstStyle/>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p:txBody>
      </p:sp>
      <p:sp>
        <p:nvSpPr>
          <p:cNvPr id="5" name="Tekstvak 4"/>
          <p:cNvSpPr txBox="1"/>
          <p:nvPr/>
        </p:nvSpPr>
        <p:spPr>
          <a:xfrm>
            <a:off x="541538" y="2344907"/>
            <a:ext cx="8029584" cy="2800767"/>
          </a:xfrm>
          <a:prstGeom prst="rect">
            <a:avLst/>
          </a:prstGeom>
          <a:noFill/>
        </p:spPr>
        <p:txBody>
          <a:bodyPr wrap="square" rtlCol="0">
            <a:spAutoFit/>
          </a:bodyPr>
          <a:lstStyle/>
          <a:p>
            <a:endParaRPr lang="nl-BE" sz="1600" dirty="0">
              <a:sym typeface="Wingdings" pitchFamily="2" charset="2"/>
            </a:endParaRPr>
          </a:p>
          <a:p>
            <a:pPr marL="285750" indent="-285750">
              <a:buFontTx/>
              <a:buChar char="-"/>
            </a:pPr>
            <a:r>
              <a:rPr lang="nl-BE" b="1" dirty="0" smtClean="0">
                <a:sym typeface="Wingdings" pitchFamily="2" charset="2"/>
              </a:rPr>
              <a:t>Kernwerkgroepen: </a:t>
            </a:r>
            <a:r>
              <a:rPr lang="nl-BE" dirty="0" smtClean="0">
                <a:sym typeface="Wingdings" pitchFamily="2" charset="2"/>
              </a:rPr>
              <a:t>afgevaardigden van initiatiefnemers op ambtelijk niveau</a:t>
            </a:r>
          </a:p>
          <a:p>
            <a:endParaRPr lang="nl-BE" dirty="0" smtClean="0">
              <a:sym typeface="Wingdings" pitchFamily="2" charset="2"/>
            </a:endParaRPr>
          </a:p>
          <a:p>
            <a:pPr marL="285750" indent="-285750">
              <a:buFontTx/>
              <a:buChar char="-"/>
            </a:pPr>
            <a:r>
              <a:rPr lang="nl-BE" b="1" dirty="0" smtClean="0">
                <a:sym typeface="Wingdings" pitchFamily="2" charset="2"/>
              </a:rPr>
              <a:t>Stuurgroep: </a:t>
            </a:r>
            <a:r>
              <a:rPr lang="nl-BE" dirty="0"/>
              <a:t>vertegenwoordiger van elke </a:t>
            </a:r>
            <a:r>
              <a:rPr lang="nl-BE" dirty="0" smtClean="0"/>
              <a:t>initiatiefnemer </a:t>
            </a:r>
            <a:r>
              <a:rPr lang="nl-BE" dirty="0"/>
              <a:t>op ambtelijk of beleidsniveau</a:t>
            </a:r>
            <a:r>
              <a:rPr lang="nl-BE" dirty="0" smtClean="0"/>
              <a:t>. (2x per jaar)</a:t>
            </a:r>
          </a:p>
          <a:p>
            <a:endParaRPr lang="nl-BE" dirty="0" smtClean="0"/>
          </a:p>
          <a:p>
            <a:pPr marL="285750" indent="-285750">
              <a:buFontTx/>
              <a:buChar char="-"/>
            </a:pPr>
            <a:r>
              <a:rPr lang="nl-BE" b="1" dirty="0" smtClean="0">
                <a:sym typeface="Wingdings" pitchFamily="2" charset="2"/>
              </a:rPr>
              <a:t>Coördinatie:</a:t>
            </a:r>
            <a:r>
              <a:rPr lang="nl-BE" dirty="0" smtClean="0">
                <a:sym typeface="Wingdings" pitchFamily="2" charset="2"/>
              </a:rPr>
              <a:t> Stad Brussel en provincie Vlaams-Brabant</a:t>
            </a:r>
          </a:p>
          <a:p>
            <a:pPr marL="285750" indent="-285750">
              <a:buFontTx/>
              <a:buChar char="-"/>
            </a:pPr>
            <a:endParaRPr lang="nl-BE" dirty="0" smtClean="0">
              <a:sym typeface="Wingdings" pitchFamily="2" charset="2"/>
            </a:endParaRPr>
          </a:p>
          <a:p>
            <a:pPr marL="285750" indent="-285750">
              <a:buFontTx/>
              <a:buChar char="-"/>
            </a:pPr>
            <a:r>
              <a:rPr lang="nl-BE" b="1" dirty="0" smtClean="0">
                <a:sym typeface="Wingdings" pitchFamily="2" charset="2"/>
              </a:rPr>
              <a:t>Thematische werkgroepen: </a:t>
            </a:r>
            <a:r>
              <a:rPr lang="nl-BE" dirty="0" smtClean="0">
                <a:sym typeface="Wingdings" pitchFamily="2" charset="2"/>
              </a:rPr>
              <a:t>In functie van specifieke projecten.</a:t>
            </a:r>
          </a:p>
          <a:p>
            <a:endParaRPr lang="nl-BE" sz="1600" dirty="0" smtClean="0">
              <a:sym typeface="Wingdings" pitchFamily="2" charset="2"/>
            </a:endParaRPr>
          </a:p>
        </p:txBody>
      </p:sp>
      <p:pic>
        <p:nvPicPr>
          <p:cNvPr id="6"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7"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8" name="Rectangle 7"/>
          <p:cNvSpPr/>
          <p:nvPr/>
        </p:nvSpPr>
        <p:spPr>
          <a:xfrm>
            <a:off x="4097082" y="601524"/>
            <a:ext cx="4700680"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Overlegstructuur</a:t>
            </a:r>
            <a:endParaRPr lang="fr-BE" sz="2800" dirty="0"/>
          </a:p>
        </p:txBody>
      </p:sp>
    </p:spTree>
    <p:extLst>
      <p:ext uri="{BB962C8B-B14F-4D97-AF65-F5344CB8AC3E}">
        <p14:creationId xmlns:p14="http://schemas.microsoft.com/office/powerpoint/2010/main" val="860226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639191" y="2006353"/>
            <a:ext cx="7931931" cy="3139321"/>
          </a:xfrm>
          <a:prstGeom prst="rect">
            <a:avLst/>
          </a:prstGeom>
          <a:noFill/>
        </p:spPr>
        <p:txBody>
          <a:bodyPr wrap="square" rtlCol="0">
            <a:spAutoFit/>
          </a:bodyPr>
          <a:lstStyle/>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p:txBody>
      </p:sp>
      <p:sp>
        <p:nvSpPr>
          <p:cNvPr id="5" name="Tekstvak 4"/>
          <p:cNvSpPr txBox="1"/>
          <p:nvPr/>
        </p:nvSpPr>
        <p:spPr>
          <a:xfrm>
            <a:off x="541538" y="2006378"/>
            <a:ext cx="3526406" cy="5632311"/>
          </a:xfrm>
          <a:prstGeom prst="rect">
            <a:avLst/>
          </a:prstGeom>
          <a:noFill/>
        </p:spPr>
        <p:txBody>
          <a:bodyPr wrap="square" rtlCol="0">
            <a:spAutoFit/>
          </a:bodyPr>
          <a:lstStyle/>
          <a:p>
            <a:pPr marL="285750" indent="-285750">
              <a:buFontTx/>
              <a:buChar char="-"/>
            </a:pPr>
            <a:r>
              <a:rPr lang="nl-BE" dirty="0" smtClean="0">
                <a:sym typeface="Wingdings" pitchFamily="2" charset="2"/>
              </a:rPr>
              <a:t>Stedenbouwkundige </a:t>
            </a:r>
            <a:r>
              <a:rPr lang="nl-BE" dirty="0">
                <a:sym typeface="Wingdings" pitchFamily="2" charset="2"/>
              </a:rPr>
              <a:t>studie voor de bedrijvenzone </a:t>
            </a:r>
            <a:r>
              <a:rPr lang="nl-BE" dirty="0" smtClean="0">
                <a:sym typeface="Wingdings" pitchFamily="2" charset="2"/>
              </a:rPr>
              <a:t>BUDA</a:t>
            </a:r>
          </a:p>
          <a:p>
            <a:endParaRPr lang="nl-BE" dirty="0" smtClean="0">
              <a:sym typeface="Wingdings" pitchFamily="2" charset="2"/>
            </a:endParaRPr>
          </a:p>
          <a:p>
            <a:pPr marL="285750" indent="-285750">
              <a:buFontTx/>
              <a:buChar char="-"/>
            </a:pPr>
            <a:r>
              <a:rPr lang="nl-BE" dirty="0" smtClean="0">
                <a:sym typeface="Wingdings" pitchFamily="2" charset="2"/>
              </a:rPr>
              <a:t>Ruimtelijk kader voor de verschillende herwaarderingsprojecten</a:t>
            </a:r>
          </a:p>
          <a:p>
            <a:endParaRPr lang="nl-BE" dirty="0" smtClean="0">
              <a:sym typeface="Wingdings" pitchFamily="2" charset="2"/>
            </a:endParaRPr>
          </a:p>
          <a:p>
            <a:pPr marL="285750" indent="-285750">
              <a:buFontTx/>
              <a:buChar char="-"/>
            </a:pPr>
            <a:r>
              <a:rPr lang="nl-BE" dirty="0" smtClean="0">
                <a:sym typeface="Wingdings" pitchFamily="2" charset="2"/>
              </a:rPr>
              <a:t>Een concrete houvast voor de investeringen in het publiek domein en voor de beoordeling van nieuwe projecten.</a:t>
            </a:r>
          </a:p>
          <a:p>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419044"/>
            <a:ext cx="4178104" cy="525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Image 2"/>
          <p:cNvPicPr>
            <a:picLocks noChangeAspect="1"/>
          </p:cNvPicPr>
          <p:nvPr/>
        </p:nvPicPr>
        <p:blipFill rotWithShape="1">
          <a:blip r:embed="rId3">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7" name="Image 3"/>
          <p:cNvPicPr>
            <a:picLocks noChangeAspect="1"/>
          </p:cNvPicPr>
          <p:nvPr/>
        </p:nvPicPr>
        <p:blipFill rotWithShape="1">
          <a:blip r:embed="rId4">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8" name="Rectangle 7"/>
          <p:cNvSpPr/>
          <p:nvPr/>
        </p:nvSpPr>
        <p:spPr>
          <a:xfrm>
            <a:off x="2699792" y="601524"/>
            <a:ext cx="6097970"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Concreet</a:t>
            </a:r>
            <a:r>
              <a:rPr lang="fr-BE" sz="2800" b="0" i="0" u="none" strike="noStrike" baseline="0" dirty="0" smtClean="0">
                <a:latin typeface="Heavitas"/>
              </a:rPr>
              <a:t> </a:t>
            </a:r>
            <a:r>
              <a:rPr lang="fr-BE" sz="2800" b="0" i="0" u="none" strike="noStrike" baseline="0" dirty="0" err="1" smtClean="0">
                <a:latin typeface="Heavitas"/>
              </a:rPr>
              <a:t>project</a:t>
            </a:r>
            <a:r>
              <a:rPr lang="fr-BE" sz="2800" b="0" i="0" u="none" strike="noStrike" baseline="0" dirty="0" smtClean="0">
                <a:latin typeface="Heavitas"/>
              </a:rPr>
              <a:t>: </a:t>
            </a:r>
            <a:r>
              <a:rPr lang="fr-BE" sz="2800" b="0" i="0" u="none" strike="noStrike" baseline="0" dirty="0" err="1" smtClean="0">
                <a:latin typeface="Heavitas"/>
              </a:rPr>
              <a:t>Optimalisatiestudie</a:t>
            </a:r>
            <a:endParaRPr lang="fr-BE" sz="2800" dirty="0"/>
          </a:p>
        </p:txBody>
      </p:sp>
    </p:spTree>
    <p:extLst>
      <p:ext uri="{BB962C8B-B14F-4D97-AF65-F5344CB8AC3E}">
        <p14:creationId xmlns:p14="http://schemas.microsoft.com/office/powerpoint/2010/main" val="2208314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639191" y="2006353"/>
            <a:ext cx="7931931" cy="3139321"/>
          </a:xfrm>
          <a:prstGeom prst="rect">
            <a:avLst/>
          </a:prstGeom>
          <a:noFill/>
        </p:spPr>
        <p:txBody>
          <a:bodyPr wrap="square" rtlCol="0">
            <a:spAutoFit/>
          </a:bodyPr>
          <a:lstStyle/>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p:txBody>
      </p:sp>
      <p:sp>
        <p:nvSpPr>
          <p:cNvPr id="5" name="Tekstvak 4"/>
          <p:cNvSpPr txBox="1"/>
          <p:nvPr/>
        </p:nvSpPr>
        <p:spPr>
          <a:xfrm>
            <a:off x="541538" y="1677880"/>
            <a:ext cx="8345010" cy="2585323"/>
          </a:xfrm>
          <a:prstGeom prst="rect">
            <a:avLst/>
          </a:prstGeom>
          <a:noFill/>
        </p:spPr>
        <p:txBody>
          <a:bodyPr wrap="square" rtlCol="0">
            <a:spAutoFit/>
          </a:bodyPr>
          <a:lstStyle/>
          <a:p>
            <a:pPr marL="285750" indent="-285750">
              <a:buFont typeface="Arial" pitchFamily="34" charset="0"/>
              <a:buChar char="•"/>
            </a:pPr>
            <a:endParaRPr lang="nl-BE" dirty="0">
              <a:sym typeface="Wingdings" pitchFamily="2" charset="2"/>
            </a:endParaRPr>
          </a:p>
          <a:p>
            <a:pPr marL="285750" indent="-285750">
              <a:buFont typeface="Arial" pitchFamily="34" charset="0"/>
              <a:buChar char="•"/>
            </a:pPr>
            <a:endParaRPr lang="nl-BE" dirty="0" smtClean="0">
              <a:sym typeface="Wingdings" pitchFamily="2" charset="2"/>
            </a:endParaRPr>
          </a:p>
          <a:p>
            <a:pPr marL="285750" indent="-285750">
              <a:buFont typeface="Arial" pitchFamily="34" charset="0"/>
              <a:buChar char="•"/>
            </a:pPr>
            <a:endParaRPr lang="nl-BE" dirty="0">
              <a:sym typeface="Wingdings" pitchFamily="2" charset="2"/>
            </a:endParaRPr>
          </a:p>
          <a:p>
            <a:pPr marL="285750" indent="-285750">
              <a:buFont typeface="Arial" pitchFamily="34" charset="0"/>
              <a:buChar char="•"/>
            </a:pPr>
            <a:endParaRPr lang="nl-BE" dirty="0" smtClean="0">
              <a:sym typeface="Wingdings" pitchFamily="2" charset="2"/>
            </a:endParaRPr>
          </a:p>
          <a:p>
            <a:pPr marL="285750" indent="-285750">
              <a:buFont typeface="Arial" pitchFamily="34" charset="0"/>
              <a:buChar char="•"/>
            </a:pPr>
            <a:endParaRPr lang="nl-BE" dirty="0">
              <a:sym typeface="Wingdings" pitchFamily="2" charset="2"/>
            </a:endParaRPr>
          </a:p>
          <a:p>
            <a:pPr marL="285750" indent="-285750">
              <a:buFont typeface="Arial" pitchFamily="34" charset="0"/>
              <a:buChar char="•"/>
            </a:pPr>
            <a:endParaRPr lang="nl-BE" dirty="0" smtClean="0">
              <a:sym typeface="Wingdings" pitchFamily="2" charset="2"/>
            </a:endParaRPr>
          </a:p>
          <a:p>
            <a:pPr marL="285750" indent="-285750">
              <a:buFont typeface="Arial" pitchFamily="34" charset="0"/>
              <a:buChar char="•"/>
            </a:pPr>
            <a:endParaRPr lang="nl-BE" dirty="0">
              <a:sym typeface="Wingdings" pitchFamily="2" charset="2"/>
            </a:endParaRPr>
          </a:p>
          <a:p>
            <a:pPr marL="285750" indent="-285750">
              <a:buFont typeface="Arial" pitchFamily="34" charset="0"/>
              <a:buChar char="•"/>
            </a:pPr>
            <a:endParaRPr lang="nl-BE" dirty="0" smtClean="0">
              <a:sym typeface="Wingdings" pitchFamily="2" charset="2"/>
            </a:endParaRPr>
          </a:p>
          <a:p>
            <a:pPr marL="285750" indent="-285750">
              <a:buFont typeface="Arial" pitchFamily="34" charset="0"/>
              <a:buChar char="•"/>
            </a:pPr>
            <a:endParaRPr lang="nl-BE" dirty="0"/>
          </a:p>
        </p:txBody>
      </p:sp>
      <p:sp>
        <p:nvSpPr>
          <p:cNvPr id="3" name="Tekstvak 2"/>
          <p:cNvSpPr txBox="1"/>
          <p:nvPr/>
        </p:nvSpPr>
        <p:spPr>
          <a:xfrm>
            <a:off x="639191" y="1597981"/>
            <a:ext cx="7931932" cy="5632311"/>
          </a:xfrm>
          <a:prstGeom prst="rect">
            <a:avLst/>
          </a:prstGeom>
          <a:noFill/>
        </p:spPr>
        <p:txBody>
          <a:bodyPr wrap="square" rtlCol="0">
            <a:spAutoFit/>
          </a:bodyPr>
          <a:lstStyle/>
          <a:p>
            <a:pPr marL="285750" indent="-285750">
              <a:buFont typeface="Arial" pitchFamily="34" charset="0"/>
              <a:buChar char="•"/>
            </a:pPr>
            <a:r>
              <a:rPr lang="nl-BE" b="1" dirty="0" smtClean="0"/>
              <a:t>De integratie van de bedrijvenzone in de ruimere omgeving</a:t>
            </a:r>
          </a:p>
          <a:p>
            <a:r>
              <a:rPr lang="nl-BE" dirty="0"/>
              <a:t>	</a:t>
            </a:r>
            <a:r>
              <a:rPr lang="nl-BE" dirty="0" smtClean="0"/>
              <a:t>- aansluiting bij woonontwikkeling en grensoverschrijdende aansluitende 	  bedrijvenzone</a:t>
            </a:r>
            <a:endParaRPr lang="nl-BE" dirty="0"/>
          </a:p>
          <a:p>
            <a:endParaRPr lang="nl-BE" dirty="0" smtClean="0"/>
          </a:p>
          <a:p>
            <a:pPr marL="285750" indent="-285750">
              <a:buFont typeface="Arial" pitchFamily="34" charset="0"/>
              <a:buChar char="•"/>
            </a:pPr>
            <a:r>
              <a:rPr lang="nl-BE" b="1" dirty="0" smtClean="0"/>
              <a:t>Kwalitatief raamwerk van publieke ruimten</a:t>
            </a:r>
          </a:p>
          <a:p>
            <a:r>
              <a:rPr lang="nl-BE" dirty="0" smtClean="0"/>
              <a:t>	- kwaliteit brengen in open ruimte</a:t>
            </a:r>
          </a:p>
          <a:p>
            <a:r>
              <a:rPr lang="nl-BE" dirty="0"/>
              <a:t>	</a:t>
            </a:r>
            <a:r>
              <a:rPr lang="nl-BE" dirty="0" smtClean="0"/>
              <a:t>- </a:t>
            </a:r>
            <a:r>
              <a:rPr lang="nl-BE" dirty="0" err="1" smtClean="0"/>
              <a:t>groen-blauw</a:t>
            </a:r>
            <a:r>
              <a:rPr lang="nl-BE" dirty="0" smtClean="0"/>
              <a:t> netwerk</a:t>
            </a:r>
          </a:p>
          <a:p>
            <a:r>
              <a:rPr lang="nl-BE" dirty="0"/>
              <a:t>	</a:t>
            </a:r>
            <a:r>
              <a:rPr lang="nl-BE" dirty="0" smtClean="0"/>
              <a:t>- oplossing waterproblematiek</a:t>
            </a:r>
          </a:p>
          <a:p>
            <a:endParaRPr lang="nl-BE" dirty="0"/>
          </a:p>
          <a:p>
            <a:pPr marL="285750" indent="-285750">
              <a:buFont typeface="Arial" pitchFamily="34" charset="0"/>
              <a:buChar char="•"/>
            </a:pPr>
            <a:r>
              <a:rPr lang="nl-BE" b="1" dirty="0" smtClean="0"/>
              <a:t>Optimalisatie ontsluiting</a:t>
            </a:r>
          </a:p>
          <a:p>
            <a:r>
              <a:rPr lang="nl-BE" dirty="0" smtClean="0"/>
              <a:t>	- onderzoek verschillende ontsluitings- en inrichtingsalternatieven voor 	de verschillende vervoersmodi</a:t>
            </a:r>
          </a:p>
          <a:p>
            <a:endParaRPr lang="nl-BE" dirty="0" smtClean="0"/>
          </a:p>
          <a:p>
            <a:pPr marL="285750" indent="-285750">
              <a:buFont typeface="Arial" pitchFamily="34" charset="0"/>
              <a:buChar char="•"/>
            </a:pPr>
            <a:r>
              <a:rPr lang="nl-BE" b="1" dirty="0" smtClean="0"/>
              <a:t>Flexibiliteit en duurzaamheid</a:t>
            </a:r>
          </a:p>
          <a:p>
            <a:r>
              <a:rPr lang="nl-BE" dirty="0" smtClean="0"/>
              <a:t> 	- Welke bijkomende ondersteunende functies zijn er nodig om de 	 	   leefbaarheid van de bedrijvenzone te verbeteren</a:t>
            </a:r>
          </a:p>
          <a:p>
            <a:r>
              <a:rPr lang="nl-BE" dirty="0"/>
              <a:t>	</a:t>
            </a:r>
            <a:r>
              <a:rPr lang="nl-BE" dirty="0" smtClean="0"/>
              <a:t>- plaats voor circulaire economie</a:t>
            </a:r>
          </a:p>
          <a:p>
            <a:r>
              <a:rPr lang="nl-BE" dirty="0"/>
              <a:t>	</a:t>
            </a:r>
            <a:r>
              <a:rPr lang="nl-BE" dirty="0" smtClean="0"/>
              <a:t>- ruimte voor hernieuwbare energie</a:t>
            </a:r>
          </a:p>
          <a:p>
            <a:endParaRPr lang="nl-BE" dirty="0"/>
          </a:p>
          <a:p>
            <a:pPr marL="285750" indent="-285750">
              <a:buFont typeface="Arial" pitchFamily="34" charset="0"/>
              <a:buChar char="•"/>
            </a:pPr>
            <a:endParaRPr lang="nl-BE" dirty="0"/>
          </a:p>
        </p:txBody>
      </p:sp>
      <p:pic>
        <p:nvPicPr>
          <p:cNvPr id="6"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7"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8" name="Rectangle 7"/>
          <p:cNvSpPr/>
          <p:nvPr/>
        </p:nvSpPr>
        <p:spPr>
          <a:xfrm>
            <a:off x="3059832" y="620688"/>
            <a:ext cx="5737930" cy="523220"/>
          </a:xfrm>
          <a:prstGeom prst="rect">
            <a:avLst/>
          </a:prstGeom>
          <a:solidFill>
            <a:schemeClr val="bg1"/>
          </a:solidFill>
        </p:spPr>
        <p:txBody>
          <a:bodyPr wrap="square">
            <a:spAutoFit/>
          </a:bodyPr>
          <a:lstStyle/>
          <a:p>
            <a:pPr algn="r"/>
            <a:r>
              <a:rPr lang="fr-BE" sz="2800" b="0" i="0" u="none" strike="noStrike" baseline="0" dirty="0" smtClean="0">
                <a:latin typeface="Heavitas"/>
              </a:rPr>
              <a:t>Wat </a:t>
            </a:r>
            <a:r>
              <a:rPr lang="fr-BE" sz="2800" b="0" i="0" u="none" strike="noStrike" baseline="0" dirty="0" err="1" smtClean="0">
                <a:latin typeface="Heavitas"/>
              </a:rPr>
              <a:t>komt</a:t>
            </a:r>
            <a:r>
              <a:rPr lang="fr-BE" sz="2800" b="0" i="0" u="none" strike="noStrike" baseline="0" dirty="0" smtClean="0">
                <a:latin typeface="Heavitas"/>
              </a:rPr>
              <a:t> </a:t>
            </a:r>
            <a:r>
              <a:rPr lang="fr-BE" sz="2800" b="0" i="0" u="none" strike="noStrike" baseline="0" dirty="0" err="1" smtClean="0">
                <a:latin typeface="Heavitas"/>
              </a:rPr>
              <a:t>aan</a:t>
            </a:r>
            <a:r>
              <a:rPr lang="fr-BE" sz="2800" b="0" i="0" u="none" strike="noStrike" baseline="0" dirty="0" smtClean="0">
                <a:latin typeface="Heavitas"/>
              </a:rPr>
              <a:t> </a:t>
            </a:r>
            <a:r>
              <a:rPr lang="fr-BE" sz="2800" b="0" i="0" u="none" strike="noStrike" baseline="0" dirty="0" err="1" smtClean="0">
                <a:latin typeface="Heavitas"/>
              </a:rPr>
              <a:t>bod</a:t>
            </a:r>
            <a:r>
              <a:rPr lang="fr-BE" sz="2800" b="0" i="0" u="none" strike="noStrike" baseline="0" dirty="0" smtClean="0">
                <a:latin typeface="Heavitas"/>
              </a:rPr>
              <a:t> in de </a:t>
            </a:r>
            <a:r>
              <a:rPr lang="fr-BE" sz="2800" b="0" i="0" u="none" strike="noStrike" baseline="0" dirty="0" err="1" smtClean="0">
                <a:latin typeface="Heavitas"/>
              </a:rPr>
              <a:t>studie</a:t>
            </a:r>
            <a:r>
              <a:rPr lang="fr-BE" sz="2800" b="0" i="0" u="none" strike="noStrike" baseline="0" dirty="0" smtClean="0">
                <a:latin typeface="Heavitas"/>
              </a:rPr>
              <a:t>? </a:t>
            </a:r>
            <a:endParaRPr lang="fr-BE" sz="2800" dirty="0"/>
          </a:p>
        </p:txBody>
      </p:sp>
    </p:spTree>
    <p:extLst>
      <p:ext uri="{BB962C8B-B14F-4D97-AF65-F5344CB8AC3E}">
        <p14:creationId xmlns:p14="http://schemas.microsoft.com/office/powerpoint/2010/main" val="682951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sp>
        <p:nvSpPr>
          <p:cNvPr id="4" name="Tekstvak 3"/>
          <p:cNvSpPr txBox="1"/>
          <p:nvPr/>
        </p:nvSpPr>
        <p:spPr>
          <a:xfrm>
            <a:off x="639191" y="2006353"/>
            <a:ext cx="7931931" cy="3139321"/>
          </a:xfrm>
          <a:prstGeom prst="rect">
            <a:avLst/>
          </a:prstGeom>
          <a:noFill/>
        </p:spPr>
        <p:txBody>
          <a:bodyPr wrap="square" rtlCol="0">
            <a:spAutoFit/>
          </a:bodyPr>
          <a:lstStyle/>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p:txBody>
      </p:sp>
      <p:sp>
        <p:nvSpPr>
          <p:cNvPr id="5" name="Tekstvak 4"/>
          <p:cNvSpPr txBox="1"/>
          <p:nvPr/>
        </p:nvSpPr>
        <p:spPr>
          <a:xfrm>
            <a:off x="467544" y="2492896"/>
            <a:ext cx="8029584" cy="2862322"/>
          </a:xfrm>
          <a:prstGeom prst="rect">
            <a:avLst/>
          </a:prstGeom>
          <a:noFill/>
        </p:spPr>
        <p:txBody>
          <a:bodyPr wrap="square" rtlCol="0">
            <a:spAutoFit/>
          </a:bodyPr>
          <a:lstStyle/>
          <a:p>
            <a:r>
              <a:rPr lang="nl-BE" dirty="0" smtClean="0">
                <a:sym typeface="Wingdings" pitchFamily="2" charset="2"/>
              </a:rPr>
              <a:t>Definitie van </a:t>
            </a:r>
          </a:p>
          <a:p>
            <a:r>
              <a:rPr lang="nl-BE" dirty="0" smtClean="0">
                <a:sym typeface="Wingdings" pitchFamily="2" charset="2"/>
              </a:rPr>
              <a:t>deelgebieden en focuszone</a:t>
            </a:r>
          </a:p>
          <a:p>
            <a:endParaRPr lang="nl-BE" dirty="0" smtClean="0">
              <a:sym typeface="Wingdings" pitchFamily="2" charset="2"/>
            </a:endParaRPr>
          </a:p>
          <a:p>
            <a:pPr marL="285750" indent="-285750">
              <a:buFont typeface="Wingdings" pitchFamily="2" charset="2"/>
              <a:buChar char="à"/>
            </a:pPr>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p>
        </p:txBody>
      </p:sp>
      <p:grpSp>
        <p:nvGrpSpPr>
          <p:cNvPr id="8" name="Group 7"/>
          <p:cNvGrpSpPr/>
          <p:nvPr/>
        </p:nvGrpSpPr>
        <p:grpSpPr>
          <a:xfrm>
            <a:off x="3995927" y="1"/>
            <a:ext cx="5166163" cy="6858000"/>
            <a:chOff x="3996019" y="-1"/>
            <a:chExt cx="4896461" cy="6499975"/>
          </a:xfrm>
        </p:grpSpPr>
        <p:pic>
          <p:nvPicPr>
            <p:cNvPr id="2050" name="Picture 2" descr="U:\13_PLANIFICATION\07_PLANS_REGIONAUX\TOP_NOORDRAND\BUDA+\1_SAMENWERKINGSKADER\PERIMETER\2018 10 18 deelgebieden bud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3203848" y="817746"/>
              <a:ext cx="6499974" cy="486448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96019" y="-1"/>
              <a:ext cx="4890057" cy="649997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39115" b="29111"/>
            <a:stretch/>
          </p:blipFill>
          <p:spPr>
            <a:xfrm>
              <a:off x="4006768" y="2538865"/>
              <a:ext cx="4885712" cy="2074296"/>
            </a:xfrm>
            <a:prstGeom prst="rect">
              <a:avLst/>
            </a:prstGeom>
          </p:spPr>
        </p:pic>
      </p:grpSp>
      <p:pic>
        <p:nvPicPr>
          <p:cNvPr id="12" name="Image 3"/>
          <p:cNvPicPr>
            <a:picLocks noChangeAspect="1"/>
          </p:cNvPicPr>
          <p:nvPr/>
        </p:nvPicPr>
        <p:blipFill rotWithShape="1">
          <a:blip r:embed="rId5">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Tree>
    <p:extLst>
      <p:ext uri="{BB962C8B-B14F-4D97-AF65-F5344CB8AC3E}">
        <p14:creationId xmlns:p14="http://schemas.microsoft.com/office/powerpoint/2010/main" val="3909989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639191" y="2006353"/>
            <a:ext cx="7931931" cy="3139321"/>
          </a:xfrm>
          <a:prstGeom prst="rect">
            <a:avLst/>
          </a:prstGeom>
          <a:noFill/>
        </p:spPr>
        <p:txBody>
          <a:bodyPr wrap="square" rtlCol="0">
            <a:spAutoFit/>
          </a:bodyPr>
          <a:lstStyle/>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p:txBody>
      </p:sp>
      <p:sp>
        <p:nvSpPr>
          <p:cNvPr id="5" name="Tekstvak 4"/>
          <p:cNvSpPr txBox="1"/>
          <p:nvPr/>
        </p:nvSpPr>
        <p:spPr>
          <a:xfrm>
            <a:off x="467544" y="1593997"/>
            <a:ext cx="8424936" cy="3416320"/>
          </a:xfrm>
          <a:prstGeom prst="rect">
            <a:avLst/>
          </a:prstGeom>
          <a:noFill/>
        </p:spPr>
        <p:txBody>
          <a:bodyPr wrap="square" rtlCol="0">
            <a:spAutoFit/>
          </a:bodyPr>
          <a:lstStyle/>
          <a:p>
            <a:r>
              <a:rPr lang="nl-BE" dirty="0" smtClean="0">
                <a:sym typeface="Wingdings" pitchFamily="2" charset="2"/>
              </a:rPr>
              <a:t>Deelgebieden, huidige toestand, gewenst beleid, lopende projecten</a:t>
            </a:r>
          </a:p>
          <a:p>
            <a:endParaRPr lang="nl-BE" dirty="0">
              <a:sym typeface="Wingdings" pitchFamily="2" charset="2"/>
            </a:endParaRPr>
          </a:p>
          <a:p>
            <a:r>
              <a:rPr lang="nl-BE" dirty="0" smtClean="0">
                <a:sym typeface="Wingdings" pitchFamily="2" charset="2"/>
              </a:rPr>
              <a:t>Tabel die evolueert naarmate projecten lopen/beleid evalueert.</a:t>
            </a:r>
          </a:p>
          <a:p>
            <a:r>
              <a:rPr lang="nl-BE" dirty="0" smtClean="0">
                <a:sym typeface="Wingdings" pitchFamily="2" charset="2"/>
              </a:rPr>
              <a:t>Doelstelling: Onder aandacht brengen wat er leeft/ samenwerkingsverbanden zoeken</a:t>
            </a:r>
          </a:p>
          <a:p>
            <a:endParaRPr lang="nl-BE" dirty="0" smtClean="0">
              <a:sym typeface="Wingdings" pitchFamily="2" charset="2"/>
            </a:endParaRPr>
          </a:p>
          <a:p>
            <a:pPr marL="285750" indent="-285750">
              <a:buFont typeface="Wingdings" pitchFamily="2" charset="2"/>
              <a:buChar char="à"/>
            </a:pPr>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sym typeface="Wingdings" pitchFamily="2" charset="2"/>
            </a:endParaRPr>
          </a:p>
          <a:p>
            <a:pPr marL="285750" indent="-285750">
              <a:buFont typeface="Wingdings" pitchFamily="2" charset="2"/>
              <a:buChar char="à"/>
            </a:pPr>
            <a:endParaRPr lang="nl-BE" dirty="0" smtClean="0">
              <a:sym typeface="Wingdings" pitchFamily="2" charset="2"/>
            </a:endParaRPr>
          </a:p>
          <a:p>
            <a:pPr marL="285750" indent="-285750">
              <a:buFont typeface="Wingdings" pitchFamily="2" charset="2"/>
              <a:buChar char="à"/>
            </a:pPr>
            <a:endParaRPr lang="nl-BE" dirty="0"/>
          </a:p>
        </p:txBody>
      </p:sp>
      <p:pic>
        <p:nvPicPr>
          <p:cNvPr id="6"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7"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8" name="Rectangle 7"/>
          <p:cNvSpPr/>
          <p:nvPr/>
        </p:nvSpPr>
        <p:spPr>
          <a:xfrm>
            <a:off x="2627290" y="601524"/>
            <a:ext cx="6170472"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Optimalisatiestudie</a:t>
            </a:r>
            <a:r>
              <a:rPr lang="fr-BE" sz="2800" b="0" i="0" u="none" strike="noStrike" baseline="0" dirty="0" smtClean="0">
                <a:latin typeface="Heavitas"/>
              </a:rPr>
              <a:t>: </a:t>
            </a:r>
            <a:r>
              <a:rPr lang="fr-BE" sz="2800" b="0" i="0" u="none" strike="noStrike" baseline="0" dirty="0" err="1" smtClean="0">
                <a:latin typeface="Heavitas"/>
              </a:rPr>
              <a:t>inventarisatie</a:t>
            </a:r>
            <a:endParaRPr lang="fr-BE" sz="2800" dirty="0"/>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5350" r="1456" b="8379"/>
          <a:stretch/>
        </p:blipFill>
        <p:spPr bwMode="auto">
          <a:xfrm>
            <a:off x="440163" y="2901230"/>
            <a:ext cx="8236293" cy="3984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0916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639191" y="2006353"/>
            <a:ext cx="7931931" cy="3139321"/>
          </a:xfrm>
          <a:prstGeom prst="rect">
            <a:avLst/>
          </a:prstGeom>
          <a:noFill/>
        </p:spPr>
        <p:txBody>
          <a:bodyPr wrap="square" rtlCol="0">
            <a:spAutoFit/>
          </a:bodyPr>
          <a:lstStyle/>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p:txBody>
      </p:sp>
      <p:sp>
        <p:nvSpPr>
          <p:cNvPr id="5" name="Tekstvak 4"/>
          <p:cNvSpPr txBox="1"/>
          <p:nvPr/>
        </p:nvSpPr>
        <p:spPr>
          <a:xfrm>
            <a:off x="467544" y="2132856"/>
            <a:ext cx="8424936" cy="2585323"/>
          </a:xfrm>
          <a:prstGeom prst="rect">
            <a:avLst/>
          </a:prstGeom>
          <a:solidFill>
            <a:schemeClr val="bg1">
              <a:lumMod val="85000"/>
            </a:schemeClr>
          </a:solidFill>
        </p:spPr>
        <p:txBody>
          <a:bodyPr wrap="square" rtlCol="0">
            <a:spAutoFit/>
          </a:bodyPr>
          <a:lstStyle/>
          <a:p>
            <a:r>
              <a:rPr lang="nl-BE" b="1" dirty="0" smtClean="0">
                <a:sym typeface="Wingdings" pitchFamily="2" charset="2"/>
              </a:rPr>
              <a:t>Evaluatie:</a:t>
            </a:r>
          </a:p>
          <a:p>
            <a:endParaRPr lang="nl-BE" b="1" dirty="0">
              <a:sym typeface="Wingdings" pitchFamily="2" charset="2"/>
            </a:endParaRPr>
          </a:p>
          <a:p>
            <a:pPr marL="285750" indent="-285750">
              <a:buFontTx/>
              <a:buChar char="-"/>
            </a:pPr>
            <a:r>
              <a:rPr lang="nl-BE" dirty="0" smtClean="0">
                <a:sym typeface="Wingdings" pitchFamily="2" charset="2"/>
              </a:rPr>
              <a:t>Optimalisatiestudie momenteel belangrijkste project &gt; behoud dynamiek</a:t>
            </a:r>
          </a:p>
          <a:p>
            <a:pPr marL="285750" indent="-285750">
              <a:buFontTx/>
              <a:buChar char="-"/>
            </a:pPr>
            <a:r>
              <a:rPr lang="nl-BE" dirty="0" smtClean="0">
                <a:sym typeface="Wingdings" pitchFamily="2" charset="2"/>
              </a:rPr>
              <a:t>Studie over vollédig gebied zonder “bias”</a:t>
            </a:r>
          </a:p>
          <a:p>
            <a:pPr marL="285750" indent="-285750">
              <a:buFontTx/>
              <a:buChar char="-"/>
            </a:pPr>
            <a:r>
              <a:rPr lang="nl-BE" dirty="0" smtClean="0">
                <a:sym typeface="Wingdings" pitchFamily="2" charset="2"/>
              </a:rPr>
              <a:t>Methodiek met “Wervende Werven” interessant : concrete sites</a:t>
            </a:r>
          </a:p>
          <a:p>
            <a:pPr marL="285750" indent="-285750">
              <a:buFontTx/>
              <a:buChar char="-"/>
            </a:pPr>
            <a:r>
              <a:rPr lang="nl-BE" dirty="0" smtClean="0">
                <a:sym typeface="Wingdings" pitchFamily="2" charset="2"/>
              </a:rPr>
              <a:t>Mobiliteitsdeel iets complexer</a:t>
            </a:r>
          </a:p>
          <a:p>
            <a:pPr marL="285750" indent="-285750">
              <a:buFontTx/>
              <a:buChar char="-"/>
            </a:pPr>
            <a:r>
              <a:rPr lang="nl-BE" dirty="0" smtClean="0">
                <a:sym typeface="Wingdings" pitchFamily="2" charset="2"/>
              </a:rPr>
              <a:t>Open dialoog en inspraak over meeste aspecten</a:t>
            </a:r>
          </a:p>
          <a:p>
            <a:pPr marL="285750" indent="-285750">
              <a:buFontTx/>
              <a:buChar char="-"/>
            </a:pPr>
            <a:r>
              <a:rPr lang="nl-BE" dirty="0" smtClean="0">
                <a:sym typeface="Wingdings" pitchFamily="2" charset="2"/>
              </a:rPr>
              <a:t>Vele partners met mening: complex voor bureau (?) </a:t>
            </a:r>
          </a:p>
          <a:p>
            <a:pPr marL="285750" indent="-285750">
              <a:buFontTx/>
              <a:buChar char="-"/>
            </a:pPr>
            <a:r>
              <a:rPr lang="nl-BE" dirty="0" smtClean="0">
                <a:sym typeface="Wingdings" pitchFamily="2" charset="2"/>
              </a:rPr>
              <a:t>…</a:t>
            </a:r>
            <a:endParaRPr lang="nl-BE" dirty="0"/>
          </a:p>
        </p:txBody>
      </p:sp>
      <p:pic>
        <p:nvPicPr>
          <p:cNvPr id="6"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7"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8" name="Rectangle 7"/>
          <p:cNvSpPr/>
          <p:nvPr/>
        </p:nvSpPr>
        <p:spPr>
          <a:xfrm>
            <a:off x="2627290" y="601524"/>
            <a:ext cx="6170472"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Optimalisatiestudie</a:t>
            </a:r>
            <a:r>
              <a:rPr lang="fr-BE" sz="2800" b="0" i="0" u="none" strike="noStrike" baseline="0" dirty="0" smtClean="0">
                <a:latin typeface="Heavitas"/>
              </a:rPr>
              <a:t>: </a:t>
            </a:r>
            <a:r>
              <a:rPr lang="fr-BE" sz="2800" b="0" i="0" u="none" strike="noStrike" baseline="0" dirty="0" err="1" smtClean="0">
                <a:latin typeface="Heavitas"/>
              </a:rPr>
              <a:t>evaluatie</a:t>
            </a:r>
            <a:endParaRPr lang="fr-BE" sz="2800" dirty="0"/>
          </a:p>
        </p:txBody>
      </p:sp>
    </p:spTree>
    <p:extLst>
      <p:ext uri="{BB962C8B-B14F-4D97-AF65-F5344CB8AC3E}">
        <p14:creationId xmlns:p14="http://schemas.microsoft.com/office/powerpoint/2010/main" val="1048517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281" t="12757" b="6709"/>
          <a:stretch/>
        </p:blipFill>
        <p:spPr bwMode="auto">
          <a:xfrm>
            <a:off x="-6424" y="2448607"/>
            <a:ext cx="3171248" cy="1357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3150" y="2451943"/>
            <a:ext cx="29908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047" y="3676476"/>
            <a:ext cx="31718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hthoek 5"/>
          <p:cNvSpPr/>
          <p:nvPr/>
        </p:nvSpPr>
        <p:spPr>
          <a:xfrm>
            <a:off x="467544" y="1563915"/>
            <a:ext cx="8136904" cy="701731"/>
          </a:xfrm>
          <a:prstGeom prst="rect">
            <a:avLst/>
          </a:prstGeom>
        </p:spPr>
        <p:txBody>
          <a:bodyPr wrap="square">
            <a:spAutoFit/>
          </a:bodyPr>
          <a:lstStyle/>
          <a:p>
            <a:pPr lvl="0">
              <a:spcBef>
                <a:spcPct val="20000"/>
              </a:spcBef>
            </a:pPr>
            <a:r>
              <a:rPr lang="nl-BE" dirty="0" smtClean="0">
                <a:solidFill>
                  <a:prstClr val="black"/>
                </a:solidFill>
              </a:rPr>
              <a:t>Project getrokken door Provincie, maar voorlopig on-</a:t>
            </a:r>
            <a:r>
              <a:rPr lang="nl-BE" dirty="0" err="1" smtClean="0">
                <a:solidFill>
                  <a:prstClr val="black"/>
                </a:solidFill>
              </a:rPr>
              <a:t>hold</a:t>
            </a:r>
            <a:r>
              <a:rPr lang="nl-BE" dirty="0" smtClean="0">
                <a:solidFill>
                  <a:prstClr val="black"/>
                </a:solidFill>
              </a:rPr>
              <a:t> (budget). </a:t>
            </a:r>
          </a:p>
          <a:p>
            <a:pPr lvl="0">
              <a:spcBef>
                <a:spcPct val="20000"/>
              </a:spcBef>
            </a:pPr>
            <a:endParaRPr lang="nl-BE" dirty="0" smtClean="0">
              <a:solidFill>
                <a:prstClr val="black"/>
              </a:solidFill>
            </a:endParaRPr>
          </a:p>
        </p:txBody>
      </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9" y="3868266"/>
            <a:ext cx="32385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2378" y="2132856"/>
            <a:ext cx="321945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 3"/>
          <p:cNvPicPr>
            <a:picLocks noChangeAspect="1"/>
          </p:cNvPicPr>
          <p:nvPr/>
        </p:nvPicPr>
        <p:blipFill rotWithShape="1">
          <a:blip r:embed="rId7">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11" name="Rectangle 10"/>
          <p:cNvSpPr/>
          <p:nvPr/>
        </p:nvSpPr>
        <p:spPr>
          <a:xfrm>
            <a:off x="2627290" y="620688"/>
            <a:ext cx="6170472"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Concreet</a:t>
            </a:r>
            <a:r>
              <a:rPr lang="fr-BE" sz="2800" b="0" i="0" u="none" strike="noStrike" baseline="0" dirty="0" smtClean="0">
                <a:latin typeface="Heavitas"/>
              </a:rPr>
              <a:t> </a:t>
            </a:r>
            <a:r>
              <a:rPr lang="fr-BE" sz="2800" b="0" i="0" u="none" strike="noStrike" baseline="0" dirty="0" err="1" smtClean="0">
                <a:latin typeface="Heavitas"/>
              </a:rPr>
              <a:t>project</a:t>
            </a:r>
            <a:r>
              <a:rPr lang="fr-BE" sz="2800" b="0" i="0" u="none" strike="noStrike" baseline="0" dirty="0" smtClean="0">
                <a:latin typeface="Heavitas"/>
              </a:rPr>
              <a:t>: Pop-up </a:t>
            </a:r>
            <a:r>
              <a:rPr lang="fr-BE" sz="2800" b="0" i="0" u="none" strike="noStrike" baseline="0" dirty="0" err="1" smtClean="0">
                <a:latin typeface="Heavitas"/>
              </a:rPr>
              <a:t>installaties</a:t>
            </a:r>
            <a:endParaRPr lang="fr-BE" sz="2800" dirty="0"/>
          </a:p>
        </p:txBody>
      </p:sp>
      <p:sp>
        <p:nvSpPr>
          <p:cNvPr id="3" name="Rectangle 2"/>
          <p:cNvSpPr/>
          <p:nvPr/>
        </p:nvSpPr>
        <p:spPr>
          <a:xfrm>
            <a:off x="467544" y="5825732"/>
            <a:ext cx="8424936" cy="369332"/>
          </a:xfrm>
          <a:prstGeom prst="rect">
            <a:avLst/>
          </a:prstGeom>
          <a:solidFill>
            <a:schemeClr val="bg1">
              <a:lumMod val="85000"/>
            </a:schemeClr>
          </a:solidFill>
        </p:spPr>
        <p:txBody>
          <a:bodyPr wrap="square">
            <a:spAutoFit/>
          </a:bodyPr>
          <a:lstStyle/>
          <a:p>
            <a:pPr lvl="0">
              <a:spcBef>
                <a:spcPct val="20000"/>
              </a:spcBef>
            </a:pPr>
            <a:r>
              <a:rPr lang="nl-BE" b="1" dirty="0" smtClean="0">
                <a:solidFill>
                  <a:prstClr val="black"/>
                </a:solidFill>
              </a:rPr>
              <a:t>Evaluatie</a:t>
            </a:r>
            <a:r>
              <a:rPr lang="nl-BE" dirty="0" smtClean="0">
                <a:solidFill>
                  <a:prstClr val="black"/>
                </a:solidFill>
              </a:rPr>
              <a:t>: Politiek </a:t>
            </a:r>
            <a:r>
              <a:rPr lang="nl-BE" dirty="0">
                <a:solidFill>
                  <a:prstClr val="black"/>
                </a:solidFill>
              </a:rPr>
              <a:t>draagvlak voor samenwerking minder groot: investering </a:t>
            </a:r>
            <a:r>
              <a:rPr lang="nl-BE" dirty="0" err="1">
                <a:solidFill>
                  <a:prstClr val="black"/>
                </a:solidFill>
              </a:rPr>
              <a:t>vs</a:t>
            </a:r>
            <a:r>
              <a:rPr lang="nl-BE" dirty="0">
                <a:solidFill>
                  <a:prstClr val="black"/>
                </a:solidFill>
              </a:rPr>
              <a:t> inspraak</a:t>
            </a:r>
          </a:p>
        </p:txBody>
      </p:sp>
    </p:spTree>
    <p:extLst>
      <p:ext uri="{BB962C8B-B14F-4D97-AF65-F5344CB8AC3E}">
        <p14:creationId xmlns:p14="http://schemas.microsoft.com/office/powerpoint/2010/main" val="1005379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32856"/>
            <a:ext cx="91440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Tree>
    <p:extLst>
      <p:ext uri="{BB962C8B-B14F-4D97-AF65-F5344CB8AC3E}">
        <p14:creationId xmlns:p14="http://schemas.microsoft.com/office/powerpoint/2010/main" val="582590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8"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9" name="Rectangle 8"/>
          <p:cNvSpPr/>
          <p:nvPr/>
        </p:nvSpPr>
        <p:spPr>
          <a:xfrm>
            <a:off x="2627290" y="620688"/>
            <a:ext cx="6170472" cy="492443"/>
          </a:xfrm>
          <a:prstGeom prst="rect">
            <a:avLst/>
          </a:prstGeom>
          <a:solidFill>
            <a:schemeClr val="bg1"/>
          </a:solidFill>
        </p:spPr>
        <p:txBody>
          <a:bodyPr wrap="square">
            <a:spAutoFit/>
          </a:bodyPr>
          <a:lstStyle/>
          <a:p>
            <a:pPr algn="r"/>
            <a:r>
              <a:rPr lang="fr-BE" sz="2600" b="0" i="0" u="none" strike="noStrike" baseline="0" dirty="0" err="1" smtClean="0">
                <a:latin typeface="Heavitas"/>
              </a:rPr>
              <a:t>Concreet</a:t>
            </a:r>
            <a:r>
              <a:rPr lang="fr-BE" sz="2600" b="0" i="0" u="none" strike="noStrike" baseline="0" dirty="0" smtClean="0">
                <a:latin typeface="Heavitas"/>
              </a:rPr>
              <a:t> </a:t>
            </a:r>
            <a:r>
              <a:rPr lang="fr-BE" sz="2600" b="0" i="0" u="none" strike="noStrike" baseline="0" dirty="0" err="1" smtClean="0">
                <a:latin typeface="Heavitas"/>
              </a:rPr>
              <a:t>project</a:t>
            </a:r>
            <a:r>
              <a:rPr lang="fr-BE" sz="2600" b="0" i="0" u="none" strike="noStrike" baseline="0" dirty="0" smtClean="0">
                <a:latin typeface="Heavitas"/>
              </a:rPr>
              <a:t>: </a:t>
            </a:r>
            <a:r>
              <a:rPr lang="fr-BE" sz="2600" b="0" i="0" u="none" strike="noStrike" baseline="0" dirty="0" err="1" smtClean="0">
                <a:latin typeface="Heavitas"/>
              </a:rPr>
              <a:t>Warmtenetscreening</a:t>
            </a:r>
            <a:endParaRPr lang="fr-BE" sz="2600" dirty="0"/>
          </a:p>
        </p:txBody>
      </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2409" r="10902" b="8491"/>
          <a:stretch/>
        </p:blipFill>
        <p:spPr bwMode="auto">
          <a:xfrm rot="16200000">
            <a:off x="4132509" y="1840649"/>
            <a:ext cx="5744874" cy="428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779912" y="6341665"/>
            <a:ext cx="2609304" cy="369332"/>
          </a:xfrm>
          <a:prstGeom prst="rect">
            <a:avLst/>
          </a:prstGeom>
        </p:spPr>
        <p:txBody>
          <a:bodyPr wrap="none">
            <a:spAutoFit/>
          </a:bodyPr>
          <a:lstStyle/>
          <a:p>
            <a:r>
              <a:rPr lang="nl-BE" dirty="0"/>
              <a:t>Voorbeeld Zaventem-Zuid</a:t>
            </a:r>
          </a:p>
        </p:txBody>
      </p:sp>
      <p:sp>
        <p:nvSpPr>
          <p:cNvPr id="10" name="Rectangle 9"/>
          <p:cNvSpPr/>
          <p:nvPr/>
        </p:nvSpPr>
        <p:spPr>
          <a:xfrm>
            <a:off x="428700" y="2852936"/>
            <a:ext cx="3999284" cy="1477328"/>
          </a:xfrm>
          <a:prstGeom prst="rect">
            <a:avLst/>
          </a:prstGeom>
          <a:solidFill>
            <a:schemeClr val="bg1">
              <a:lumMod val="85000"/>
            </a:schemeClr>
          </a:solidFill>
        </p:spPr>
        <p:txBody>
          <a:bodyPr wrap="square">
            <a:spAutoFit/>
          </a:bodyPr>
          <a:lstStyle/>
          <a:p>
            <a:r>
              <a:rPr lang="nl-BE" b="1" dirty="0"/>
              <a:t>Evaluatie:</a:t>
            </a:r>
          </a:p>
          <a:p>
            <a:pPr marL="285750" indent="-285750">
              <a:buFontTx/>
              <a:buChar char="-"/>
            </a:pPr>
            <a:r>
              <a:rPr lang="nl-BE" dirty="0"/>
              <a:t>Eenvoudig samenwerken volgens </a:t>
            </a:r>
            <a:r>
              <a:rPr lang="nl-BE" dirty="0" smtClean="0"/>
              <a:t>geteste methode Provincie</a:t>
            </a:r>
            <a:endParaRPr lang="nl-BE" dirty="0"/>
          </a:p>
          <a:p>
            <a:pPr marL="285750" indent="-285750">
              <a:buFontTx/>
              <a:buChar char="-"/>
            </a:pPr>
            <a:r>
              <a:rPr lang="nl-BE" dirty="0"/>
              <a:t>Concrete win-win situatie</a:t>
            </a:r>
          </a:p>
          <a:p>
            <a:pPr marL="285750" indent="-285750">
              <a:buFontTx/>
              <a:buChar char="-"/>
            </a:pPr>
            <a:r>
              <a:rPr lang="nl-BE" dirty="0"/>
              <a:t>Budget en tijdsinvestering beperkt</a:t>
            </a:r>
          </a:p>
        </p:txBody>
      </p:sp>
      <p:sp>
        <p:nvSpPr>
          <p:cNvPr id="5" name="Tekstvak 4"/>
          <p:cNvSpPr txBox="1"/>
          <p:nvPr/>
        </p:nvSpPr>
        <p:spPr>
          <a:xfrm>
            <a:off x="395536" y="1628800"/>
            <a:ext cx="4824536" cy="923330"/>
          </a:xfrm>
          <a:prstGeom prst="rect">
            <a:avLst/>
          </a:prstGeom>
          <a:solidFill>
            <a:srgbClr val="FFFFFF"/>
          </a:solidFill>
        </p:spPr>
        <p:txBody>
          <a:bodyPr wrap="square" rtlCol="0">
            <a:spAutoFit/>
          </a:bodyPr>
          <a:lstStyle/>
          <a:p>
            <a:r>
              <a:rPr lang="nl-BE" b="1" dirty="0" smtClean="0"/>
              <a:t>Voor BUDA:</a:t>
            </a:r>
          </a:p>
          <a:p>
            <a:pPr marL="285750" indent="-285750">
              <a:buFontTx/>
              <a:buChar char="-"/>
            </a:pPr>
            <a:r>
              <a:rPr lang="nl-BE" dirty="0" smtClean="0"/>
              <a:t>Opstellen samenwerkingsovereenkomst</a:t>
            </a:r>
          </a:p>
          <a:p>
            <a:pPr marL="285750" indent="-285750">
              <a:buFontTx/>
              <a:buChar char="-"/>
            </a:pPr>
            <a:r>
              <a:rPr lang="nl-BE" dirty="0" smtClean="0"/>
              <a:t>Goedkeuring college offerte Kelvin Solutions</a:t>
            </a:r>
            <a:endParaRPr lang="nl-BE" dirty="0"/>
          </a:p>
        </p:txBody>
      </p:sp>
    </p:spTree>
    <p:extLst>
      <p:ext uri="{BB962C8B-B14F-4D97-AF65-F5344CB8AC3E}">
        <p14:creationId xmlns:p14="http://schemas.microsoft.com/office/powerpoint/2010/main" val="14096917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5"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6" name="Rectangle 5"/>
          <p:cNvSpPr/>
          <p:nvPr/>
        </p:nvSpPr>
        <p:spPr>
          <a:xfrm>
            <a:off x="2339752" y="620688"/>
            <a:ext cx="6552728" cy="523220"/>
          </a:xfrm>
          <a:prstGeom prst="rect">
            <a:avLst/>
          </a:prstGeom>
          <a:noFill/>
        </p:spPr>
        <p:txBody>
          <a:bodyPr wrap="square">
            <a:spAutoFit/>
          </a:bodyPr>
          <a:lstStyle/>
          <a:p>
            <a:pPr algn="r"/>
            <a:r>
              <a:rPr lang="fr-BE" sz="2800" b="0" i="0" u="none" strike="noStrike" baseline="0" dirty="0" err="1" smtClean="0">
                <a:latin typeface="Heavitas"/>
              </a:rPr>
              <a:t>Ontmoetingen</a:t>
            </a:r>
            <a:r>
              <a:rPr lang="fr-BE" sz="2800" b="0" i="0" u="none" strike="noStrike" baseline="0" dirty="0" smtClean="0">
                <a:latin typeface="Heavitas"/>
              </a:rPr>
              <a:t> met </a:t>
            </a:r>
            <a:r>
              <a:rPr lang="fr-BE" sz="2800" b="0" i="0" u="none" strike="noStrike" baseline="0" dirty="0" err="1" smtClean="0">
                <a:latin typeface="Heavitas"/>
              </a:rPr>
              <a:t>bedrijven</a:t>
            </a:r>
            <a:endParaRPr lang="fr-BE" sz="28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05" y="1635617"/>
            <a:ext cx="3565567" cy="5033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kstvak 4"/>
          <p:cNvSpPr txBox="1"/>
          <p:nvPr/>
        </p:nvSpPr>
        <p:spPr>
          <a:xfrm>
            <a:off x="395536" y="1628800"/>
            <a:ext cx="4680520" cy="2031325"/>
          </a:xfrm>
          <a:prstGeom prst="rect">
            <a:avLst/>
          </a:prstGeom>
          <a:solidFill>
            <a:srgbClr val="FFFFFF"/>
          </a:solidFill>
        </p:spPr>
        <p:txBody>
          <a:bodyPr wrap="square" rtlCol="0">
            <a:spAutoFit/>
          </a:bodyPr>
          <a:lstStyle/>
          <a:p>
            <a:r>
              <a:rPr lang="nl-BE" b="1" dirty="0" smtClean="0"/>
              <a:t>Verschillende ontmoetingen met bedrijven:</a:t>
            </a:r>
          </a:p>
          <a:p>
            <a:pPr marL="285750" indent="-285750">
              <a:buFontTx/>
              <a:buChar char="-"/>
            </a:pPr>
            <a:r>
              <a:rPr lang="nl-BE" dirty="0" smtClean="0"/>
              <a:t>Werksessies in het kader van UIA</a:t>
            </a:r>
          </a:p>
          <a:p>
            <a:pPr marL="285750" indent="-285750">
              <a:buFontTx/>
              <a:buChar char="-"/>
            </a:pPr>
            <a:r>
              <a:rPr lang="nl-BE" dirty="0" smtClean="0"/>
              <a:t>Presentaties en werksessies in het kader van optimalisatiestudie</a:t>
            </a:r>
          </a:p>
          <a:p>
            <a:pPr marL="285750" indent="-285750">
              <a:buFontTx/>
              <a:buChar char="-"/>
            </a:pPr>
            <a:r>
              <a:rPr lang="nl-BE" dirty="0" err="1" smtClean="0"/>
              <a:t>Hotspot</a:t>
            </a:r>
            <a:r>
              <a:rPr lang="nl-BE" dirty="0" smtClean="0"/>
              <a:t> BUDA in het kader van Open </a:t>
            </a:r>
            <a:r>
              <a:rPr lang="nl-BE" dirty="0" err="1" smtClean="0"/>
              <a:t>Bedrijvendag</a:t>
            </a:r>
            <a:endParaRPr lang="nl-BE" dirty="0" smtClean="0"/>
          </a:p>
          <a:p>
            <a:pPr marL="285750" indent="-285750">
              <a:buFontTx/>
              <a:buChar char="-"/>
            </a:pPr>
            <a:r>
              <a:rPr lang="nl-BE" dirty="0" smtClean="0"/>
              <a:t>Bevraging bedrijven door Ruimte Vlaanderen</a:t>
            </a:r>
          </a:p>
        </p:txBody>
      </p:sp>
      <p:sp>
        <p:nvSpPr>
          <p:cNvPr id="9" name="Rectangle 8"/>
          <p:cNvSpPr/>
          <p:nvPr/>
        </p:nvSpPr>
        <p:spPr>
          <a:xfrm>
            <a:off x="428700" y="4069938"/>
            <a:ext cx="4575348" cy="1754326"/>
          </a:xfrm>
          <a:prstGeom prst="rect">
            <a:avLst/>
          </a:prstGeom>
          <a:solidFill>
            <a:schemeClr val="bg1">
              <a:lumMod val="85000"/>
            </a:schemeClr>
          </a:solidFill>
        </p:spPr>
        <p:txBody>
          <a:bodyPr wrap="square">
            <a:spAutoFit/>
          </a:bodyPr>
          <a:lstStyle/>
          <a:p>
            <a:r>
              <a:rPr lang="nl-BE" b="1" dirty="0" smtClean="0"/>
              <a:t>Evaluatie:</a:t>
            </a:r>
          </a:p>
          <a:p>
            <a:pPr marL="285750" indent="-285750">
              <a:buFontTx/>
              <a:buChar char="-"/>
            </a:pPr>
            <a:r>
              <a:rPr lang="nl-BE" dirty="0" smtClean="0"/>
              <a:t>Voltallige aanwezigheid verschillende partners + gezamenlijke  boodschap verschillende instanties en gewesten: geeft vertrouwen aan bedrijven. </a:t>
            </a:r>
          </a:p>
          <a:p>
            <a:pPr marL="285750" indent="-285750">
              <a:buFontTx/>
              <a:buChar char="-"/>
            </a:pPr>
            <a:r>
              <a:rPr lang="nl-BE" dirty="0" smtClean="0"/>
              <a:t>Maar: intensieve (mankracht) trajecten </a:t>
            </a:r>
          </a:p>
        </p:txBody>
      </p:sp>
    </p:spTree>
    <p:extLst>
      <p:ext uri="{BB962C8B-B14F-4D97-AF65-F5344CB8AC3E}">
        <p14:creationId xmlns:p14="http://schemas.microsoft.com/office/powerpoint/2010/main" val="2452345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6"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7" name="Rectangle 6"/>
          <p:cNvSpPr/>
          <p:nvPr/>
        </p:nvSpPr>
        <p:spPr>
          <a:xfrm>
            <a:off x="3203848" y="601524"/>
            <a:ext cx="5593914" cy="523220"/>
          </a:xfrm>
          <a:prstGeom prst="rect">
            <a:avLst/>
          </a:prstGeom>
          <a:solidFill>
            <a:schemeClr val="bg1"/>
          </a:solidFill>
        </p:spPr>
        <p:txBody>
          <a:bodyPr wrap="square">
            <a:spAutoFit/>
          </a:bodyPr>
          <a:lstStyle/>
          <a:p>
            <a:pPr algn="r"/>
            <a:r>
              <a:rPr lang="fr-BE" sz="2800" dirty="0" err="1" smtClean="0">
                <a:latin typeface="Heavitas"/>
              </a:rPr>
              <a:t>Structureel</a:t>
            </a:r>
            <a:r>
              <a:rPr lang="fr-BE" sz="2800" dirty="0" smtClean="0">
                <a:latin typeface="Heavitas"/>
              </a:rPr>
              <a:t> </a:t>
            </a:r>
            <a:r>
              <a:rPr lang="fr-BE" sz="2800" dirty="0" err="1" smtClean="0">
                <a:latin typeface="Heavitas"/>
              </a:rPr>
              <a:t>project</a:t>
            </a:r>
            <a:r>
              <a:rPr lang="fr-BE" sz="2800" dirty="0" smtClean="0">
                <a:latin typeface="Heavitas"/>
              </a:rPr>
              <a:t>: </a:t>
            </a:r>
            <a:r>
              <a:rPr lang="fr-BE" sz="2800" dirty="0" err="1" smtClean="0">
                <a:latin typeface="Heavitas"/>
              </a:rPr>
              <a:t>nieuwsbrieven</a:t>
            </a:r>
            <a:endParaRPr lang="fr-BE" sz="2800" dirty="0"/>
          </a:p>
        </p:txBody>
      </p:sp>
      <p:pic>
        <p:nvPicPr>
          <p:cNvPr id="8" name="Afbeelding 3" descr="https://www.vlaamsbrabant.be/binaries/nieuwsbrief-buda-plus-maart-2017_tcm5-118801.pdf - Windows Internet Explorer provided by "/>
          <p:cNvPicPr>
            <a:picLocks noChangeAspect="1"/>
          </p:cNvPicPr>
          <p:nvPr/>
        </p:nvPicPr>
        <p:blipFill rotWithShape="1">
          <a:blip r:embed="rId4">
            <a:extLst>
              <a:ext uri="{28A0092B-C50C-407E-A947-70E740481C1C}">
                <a14:useLocalDpi xmlns:a14="http://schemas.microsoft.com/office/drawing/2010/main" val="0"/>
              </a:ext>
            </a:extLst>
          </a:blip>
          <a:srcRect l="32075" t="14210" r="32641" b="3450"/>
          <a:stretch/>
        </p:blipFill>
        <p:spPr>
          <a:xfrm>
            <a:off x="1547664" y="1686372"/>
            <a:ext cx="2753378" cy="3887121"/>
          </a:xfrm>
          <a:prstGeom prst="rect">
            <a:avLst/>
          </a:prstGeom>
          <a:ln>
            <a:solidFill>
              <a:schemeClr val="tx1"/>
            </a:solidFill>
          </a:ln>
        </p:spPr>
      </p:pic>
      <p:pic>
        <p:nvPicPr>
          <p:cNvPr id="9" name="Afbeelding 5" descr="https://www.vlaamsbrabant.be/binaries/Nieuwsbrief-BUDA-april2018_tcm5-129242.pdf - Windows Internet Explorer provided by Provin"/>
          <p:cNvPicPr>
            <a:picLocks noChangeAspect="1"/>
          </p:cNvPicPr>
          <p:nvPr/>
        </p:nvPicPr>
        <p:blipFill rotWithShape="1">
          <a:blip r:embed="rId5">
            <a:extLst>
              <a:ext uri="{28A0092B-C50C-407E-A947-70E740481C1C}">
                <a14:useLocalDpi xmlns:a14="http://schemas.microsoft.com/office/drawing/2010/main" val="0"/>
              </a:ext>
            </a:extLst>
          </a:blip>
          <a:srcRect l="32075" t="13898" r="32641" b="3449"/>
          <a:stretch/>
        </p:blipFill>
        <p:spPr>
          <a:xfrm>
            <a:off x="4929216" y="1670641"/>
            <a:ext cx="2753053" cy="3901384"/>
          </a:xfrm>
          <a:prstGeom prst="rect">
            <a:avLst/>
          </a:prstGeom>
          <a:ln>
            <a:solidFill>
              <a:schemeClr val="tx1"/>
            </a:solidFill>
          </a:ln>
        </p:spPr>
      </p:pic>
    </p:spTree>
    <p:extLst>
      <p:ext uri="{BB962C8B-B14F-4D97-AF65-F5344CB8AC3E}">
        <p14:creationId xmlns:p14="http://schemas.microsoft.com/office/powerpoint/2010/main" val="20351988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5"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6" name="Rectangle 5"/>
          <p:cNvSpPr/>
          <p:nvPr/>
        </p:nvSpPr>
        <p:spPr>
          <a:xfrm>
            <a:off x="2627290" y="620688"/>
            <a:ext cx="6170472" cy="954107"/>
          </a:xfrm>
          <a:prstGeom prst="rect">
            <a:avLst/>
          </a:prstGeom>
          <a:solidFill>
            <a:schemeClr val="bg1"/>
          </a:solidFill>
        </p:spPr>
        <p:txBody>
          <a:bodyPr wrap="square">
            <a:spAutoFit/>
          </a:bodyPr>
          <a:lstStyle/>
          <a:p>
            <a:pPr algn="r"/>
            <a:r>
              <a:rPr lang="fr-BE" sz="2800" b="0" i="0" u="none" strike="noStrike" baseline="0" dirty="0" err="1" smtClean="0">
                <a:latin typeface="Heavitas"/>
              </a:rPr>
              <a:t>Structureel</a:t>
            </a:r>
            <a:r>
              <a:rPr lang="fr-BE" sz="2800" b="0" i="0" u="none" strike="noStrike" baseline="0" dirty="0" smtClean="0">
                <a:latin typeface="Heavitas"/>
              </a:rPr>
              <a:t> </a:t>
            </a:r>
            <a:r>
              <a:rPr lang="fr-BE" sz="2800" b="0" i="0" u="none" strike="noStrike" baseline="0" dirty="0" err="1" smtClean="0">
                <a:latin typeface="Heavitas"/>
              </a:rPr>
              <a:t>project</a:t>
            </a:r>
            <a:r>
              <a:rPr lang="fr-BE" sz="2800" b="0" i="0" u="none" strike="noStrike" baseline="0" dirty="0" smtClean="0">
                <a:latin typeface="Heavitas"/>
              </a:rPr>
              <a:t>: </a:t>
            </a:r>
          </a:p>
          <a:p>
            <a:pPr algn="r"/>
            <a:r>
              <a:rPr lang="fr-BE" sz="2800" b="0" i="0" u="none" strike="noStrike" baseline="0" dirty="0" err="1" smtClean="0">
                <a:latin typeface="Heavitas"/>
              </a:rPr>
              <a:t>Studie</a:t>
            </a:r>
            <a:r>
              <a:rPr lang="fr-BE" sz="2800" b="0" i="0" u="none" strike="noStrike" dirty="0" smtClean="0">
                <a:latin typeface="Heavitas"/>
              </a:rPr>
              <a:t> </a:t>
            </a:r>
            <a:r>
              <a:rPr lang="fr-BE" sz="2800" b="0" i="0" u="none" strike="noStrike" dirty="0" err="1" smtClean="0">
                <a:latin typeface="Heavitas"/>
              </a:rPr>
              <a:t>Dpt</a:t>
            </a:r>
            <a:r>
              <a:rPr lang="fr-BE" sz="2800" b="0" i="0" u="none" strike="noStrike" dirty="0" smtClean="0">
                <a:latin typeface="Heavitas"/>
              </a:rPr>
              <a:t>. </a:t>
            </a:r>
            <a:r>
              <a:rPr lang="fr-BE" sz="2800" b="0" i="0" u="none" strike="noStrike" dirty="0" err="1" smtClean="0">
                <a:latin typeface="Heavitas"/>
              </a:rPr>
              <a:t>Omgeving</a:t>
            </a:r>
            <a:endParaRPr lang="fr-BE" sz="2800" dirty="0"/>
          </a:p>
        </p:txBody>
      </p:sp>
      <p:pic>
        <p:nvPicPr>
          <p:cNvPr id="7" name="Afbeelding 3"/>
          <p:cNvPicPr/>
          <p:nvPr/>
        </p:nvPicPr>
        <p:blipFill>
          <a:blip r:embed="rId4">
            <a:extLst>
              <a:ext uri="{28A0092B-C50C-407E-A947-70E740481C1C}">
                <a14:useLocalDpi xmlns:a14="http://schemas.microsoft.com/office/drawing/2010/main" val="0"/>
              </a:ext>
            </a:extLst>
          </a:blip>
          <a:srcRect/>
          <a:stretch>
            <a:fillRect/>
          </a:stretch>
        </p:blipFill>
        <p:spPr bwMode="auto">
          <a:xfrm>
            <a:off x="611560" y="2050022"/>
            <a:ext cx="6663403" cy="4628525"/>
          </a:xfrm>
          <a:prstGeom prst="rect">
            <a:avLst/>
          </a:prstGeom>
          <a:noFill/>
        </p:spPr>
      </p:pic>
    </p:spTree>
    <p:extLst>
      <p:ext uri="{BB962C8B-B14F-4D97-AF65-F5344CB8AC3E}">
        <p14:creationId xmlns:p14="http://schemas.microsoft.com/office/powerpoint/2010/main" val="776487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10" name="Tekstvak 4"/>
          <p:cNvSpPr txBox="1"/>
          <p:nvPr/>
        </p:nvSpPr>
        <p:spPr>
          <a:xfrm>
            <a:off x="611560" y="1700808"/>
            <a:ext cx="8186202" cy="4247317"/>
          </a:xfrm>
          <a:prstGeom prst="rect">
            <a:avLst/>
          </a:prstGeom>
          <a:solidFill>
            <a:schemeClr val="bg1">
              <a:lumMod val="85000"/>
            </a:schemeClr>
          </a:solidFill>
        </p:spPr>
        <p:txBody>
          <a:bodyPr wrap="square" rtlCol="0">
            <a:spAutoFit/>
          </a:bodyPr>
          <a:lstStyle/>
          <a:p>
            <a:pPr marL="285750" indent="-285750">
              <a:buFontTx/>
              <a:buChar char="-"/>
            </a:pPr>
            <a:r>
              <a:rPr lang="nl-BE" dirty="0" smtClean="0"/>
              <a:t>Continue kennisuitwisseling;</a:t>
            </a:r>
          </a:p>
          <a:p>
            <a:endParaRPr lang="nl-BE" dirty="0" smtClean="0"/>
          </a:p>
          <a:p>
            <a:pPr marL="285750" indent="-285750">
              <a:buFontTx/>
              <a:buChar char="-"/>
            </a:pPr>
            <a:r>
              <a:rPr lang="nl-BE" dirty="0" smtClean="0"/>
              <a:t>Creëren van menselijke relaties (netwerken) op ambtelijk niveau;</a:t>
            </a:r>
          </a:p>
          <a:p>
            <a:endParaRPr lang="nl-BE" dirty="0" smtClean="0"/>
          </a:p>
          <a:p>
            <a:pPr marL="285750" indent="-285750">
              <a:buFontTx/>
              <a:buChar char="-"/>
            </a:pPr>
            <a:r>
              <a:rPr lang="nl-BE" dirty="0" smtClean="0"/>
              <a:t>Werken naar een gedeelde visie ondanks soms verschillende belangen en concrete </a:t>
            </a:r>
            <a:r>
              <a:rPr lang="nl-BE" dirty="0"/>
              <a:t>kansen benutten op het terrein door samenwerking en </a:t>
            </a:r>
            <a:r>
              <a:rPr lang="nl-BE" dirty="0" smtClean="0"/>
              <a:t>dialoog;</a:t>
            </a:r>
          </a:p>
          <a:p>
            <a:endParaRPr lang="nl-BE" dirty="0"/>
          </a:p>
          <a:p>
            <a:pPr marL="285750" indent="-285750">
              <a:buFontTx/>
              <a:buChar char="-"/>
            </a:pPr>
            <a:r>
              <a:rPr lang="nl-BE" dirty="0" smtClean="0"/>
              <a:t>Vertrouwen geven aan bedrijven in de zone door:</a:t>
            </a:r>
          </a:p>
          <a:p>
            <a:pPr marL="742950" lvl="1" indent="-285750">
              <a:buFontTx/>
              <a:buChar char="-"/>
            </a:pPr>
            <a:r>
              <a:rPr lang="nl-BE" dirty="0" smtClean="0"/>
              <a:t>Positieve dynamiek en spirit van samenwerking</a:t>
            </a:r>
          </a:p>
          <a:p>
            <a:pPr marL="742950" lvl="1" indent="-285750">
              <a:buFontTx/>
              <a:buChar char="-"/>
            </a:pPr>
            <a:r>
              <a:rPr lang="nl-BE" dirty="0" smtClean="0"/>
              <a:t>Gezamenlijke visie voor het terrein, </a:t>
            </a:r>
          </a:p>
          <a:p>
            <a:pPr marL="742950" lvl="1" indent="-285750">
              <a:buFontTx/>
              <a:buChar char="-"/>
            </a:pPr>
            <a:r>
              <a:rPr lang="nl-BE" dirty="0" smtClean="0"/>
              <a:t>Gezamenlijke communicatie  </a:t>
            </a:r>
          </a:p>
          <a:p>
            <a:pPr lvl="1"/>
            <a:endParaRPr lang="nl-BE" dirty="0" smtClean="0"/>
          </a:p>
          <a:p>
            <a:pPr marL="285750" indent="-285750">
              <a:buFontTx/>
              <a:buChar char="-"/>
            </a:pPr>
            <a:r>
              <a:rPr lang="nl-BE" dirty="0" smtClean="0"/>
              <a:t>Merknaam BUDA+ voor een gesegmenteerde zone over beide gewesten;</a:t>
            </a:r>
          </a:p>
          <a:p>
            <a:endParaRPr lang="nl-BE" dirty="0" smtClean="0"/>
          </a:p>
          <a:p>
            <a:pPr marL="285750" indent="-285750">
              <a:buFontTx/>
              <a:buChar char="-"/>
            </a:pPr>
            <a:r>
              <a:rPr lang="nl-BE" dirty="0" smtClean="0"/>
              <a:t>Indirecte impact op andere projecten;</a:t>
            </a:r>
          </a:p>
        </p:txBody>
      </p:sp>
      <p:sp>
        <p:nvSpPr>
          <p:cNvPr id="11" name="Rectangle 10"/>
          <p:cNvSpPr/>
          <p:nvPr/>
        </p:nvSpPr>
        <p:spPr>
          <a:xfrm>
            <a:off x="4283968" y="372312"/>
            <a:ext cx="4513794"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Evaluatie</a:t>
            </a:r>
            <a:endParaRPr lang="fr-BE" sz="2800" dirty="0"/>
          </a:p>
        </p:txBody>
      </p:sp>
      <p:sp>
        <p:nvSpPr>
          <p:cNvPr id="2" name="Rectangle 1"/>
          <p:cNvSpPr/>
          <p:nvPr/>
        </p:nvSpPr>
        <p:spPr>
          <a:xfrm>
            <a:off x="4967290" y="895532"/>
            <a:ext cx="3830472" cy="400110"/>
          </a:xfrm>
          <a:prstGeom prst="rect">
            <a:avLst/>
          </a:prstGeom>
        </p:spPr>
        <p:txBody>
          <a:bodyPr wrap="none">
            <a:spAutoFit/>
          </a:bodyPr>
          <a:lstStyle/>
          <a:p>
            <a:r>
              <a:rPr lang="nl-BE" sz="2000" b="1" dirty="0"/>
              <a:t>Voordelen samenwerking BUDA+?</a:t>
            </a:r>
          </a:p>
        </p:txBody>
      </p:sp>
    </p:spTree>
    <p:extLst>
      <p:ext uri="{BB962C8B-B14F-4D97-AF65-F5344CB8AC3E}">
        <p14:creationId xmlns:p14="http://schemas.microsoft.com/office/powerpoint/2010/main" val="496925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10" name="Tekstvak 4"/>
          <p:cNvSpPr txBox="1"/>
          <p:nvPr/>
        </p:nvSpPr>
        <p:spPr>
          <a:xfrm>
            <a:off x="611560" y="2276872"/>
            <a:ext cx="8186202" cy="3139321"/>
          </a:xfrm>
          <a:prstGeom prst="rect">
            <a:avLst/>
          </a:prstGeom>
          <a:solidFill>
            <a:schemeClr val="bg1">
              <a:lumMod val="85000"/>
            </a:schemeClr>
          </a:solidFill>
        </p:spPr>
        <p:txBody>
          <a:bodyPr wrap="square" rtlCol="0">
            <a:spAutoFit/>
          </a:bodyPr>
          <a:lstStyle/>
          <a:p>
            <a:pPr marL="285750" indent="-285750">
              <a:buFontTx/>
              <a:buChar char="-"/>
            </a:pPr>
            <a:r>
              <a:rPr lang="nl-BE" dirty="0" smtClean="0"/>
              <a:t>Uitgangspunt “Samenwerken waar mogelijk”</a:t>
            </a:r>
          </a:p>
          <a:p>
            <a:endParaRPr lang="nl-BE" dirty="0" smtClean="0"/>
          </a:p>
          <a:p>
            <a:pPr marL="285750" indent="-285750">
              <a:buFontTx/>
              <a:buChar char="-"/>
            </a:pPr>
            <a:r>
              <a:rPr lang="nl-BE" dirty="0" smtClean="0"/>
              <a:t>Gezamenlijke nieuwsbrief: zeer concreet, effect op het terrein, geen “beslissingen”</a:t>
            </a:r>
          </a:p>
          <a:p>
            <a:endParaRPr lang="nl-BE" dirty="0" smtClean="0"/>
          </a:p>
          <a:p>
            <a:pPr marL="285750" indent="-285750">
              <a:buFontTx/>
              <a:buChar char="-"/>
            </a:pPr>
            <a:r>
              <a:rPr lang="nl-BE" dirty="0" smtClean="0"/>
              <a:t>Volhouden dynamiek dankzij “waaierprincipe”: trekkers wisselen elkaar af.</a:t>
            </a:r>
          </a:p>
          <a:p>
            <a:endParaRPr lang="nl-BE" dirty="0" smtClean="0"/>
          </a:p>
          <a:p>
            <a:pPr marL="285750" indent="-285750">
              <a:buFontTx/>
              <a:buChar char="-"/>
            </a:pPr>
            <a:r>
              <a:rPr lang="nl-BE" dirty="0" smtClean="0"/>
              <a:t>Principe Kernwerkgroepen met uiteenlopende partners aan tafel met verschillende achtergrond, kennis en invalshoek op de projecten: maakt resultaten rijker.</a:t>
            </a:r>
          </a:p>
          <a:p>
            <a:endParaRPr lang="nl-BE" dirty="0" smtClean="0"/>
          </a:p>
          <a:p>
            <a:pPr marL="285750" indent="-285750">
              <a:buFontTx/>
              <a:buChar char="-"/>
            </a:pPr>
            <a:r>
              <a:rPr lang="nl-BE" dirty="0" smtClean="0"/>
              <a:t>Kennisopbouw en verbreding blik op vlak van “</a:t>
            </a:r>
            <a:r>
              <a:rPr lang="nl-BE" dirty="0" err="1" smtClean="0"/>
              <a:t>governance</a:t>
            </a:r>
            <a:r>
              <a:rPr lang="nl-BE" dirty="0" smtClean="0"/>
              <a:t>” methodes </a:t>
            </a:r>
            <a:br>
              <a:rPr lang="nl-BE" dirty="0" smtClean="0"/>
            </a:br>
            <a:r>
              <a:rPr lang="nl-BE" dirty="0" smtClean="0"/>
              <a:t>Dankzij “kijken over de gewestgrens”: Hoe doen ze het daar? </a:t>
            </a:r>
            <a:endParaRPr lang="nl-BE" dirty="0"/>
          </a:p>
        </p:txBody>
      </p:sp>
      <p:sp>
        <p:nvSpPr>
          <p:cNvPr id="11" name="Rectangle 10"/>
          <p:cNvSpPr/>
          <p:nvPr/>
        </p:nvSpPr>
        <p:spPr>
          <a:xfrm>
            <a:off x="4283968" y="372312"/>
            <a:ext cx="4513794"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Evaluatie</a:t>
            </a:r>
            <a:endParaRPr lang="fr-BE" sz="2800" dirty="0"/>
          </a:p>
        </p:txBody>
      </p:sp>
      <p:sp>
        <p:nvSpPr>
          <p:cNvPr id="2" name="Rectangle 1"/>
          <p:cNvSpPr/>
          <p:nvPr/>
        </p:nvSpPr>
        <p:spPr>
          <a:xfrm>
            <a:off x="6518740" y="895532"/>
            <a:ext cx="2279022" cy="400110"/>
          </a:xfrm>
          <a:prstGeom prst="rect">
            <a:avLst/>
          </a:prstGeom>
        </p:spPr>
        <p:txBody>
          <a:bodyPr wrap="none">
            <a:spAutoFit/>
          </a:bodyPr>
          <a:lstStyle/>
          <a:p>
            <a:r>
              <a:rPr lang="nl-BE" sz="2000" b="1" dirty="0"/>
              <a:t>Wat loopt er goed? </a:t>
            </a:r>
          </a:p>
        </p:txBody>
      </p:sp>
    </p:spTree>
    <p:extLst>
      <p:ext uri="{BB962C8B-B14F-4D97-AF65-F5344CB8AC3E}">
        <p14:creationId xmlns:p14="http://schemas.microsoft.com/office/powerpoint/2010/main" val="3511110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7" name="Tekstvak 4"/>
          <p:cNvSpPr txBox="1"/>
          <p:nvPr/>
        </p:nvSpPr>
        <p:spPr>
          <a:xfrm>
            <a:off x="611560" y="2276872"/>
            <a:ext cx="8186202" cy="3139321"/>
          </a:xfrm>
          <a:prstGeom prst="rect">
            <a:avLst/>
          </a:prstGeom>
          <a:solidFill>
            <a:schemeClr val="bg1">
              <a:lumMod val="85000"/>
            </a:schemeClr>
          </a:solidFill>
        </p:spPr>
        <p:txBody>
          <a:bodyPr wrap="square" rtlCol="0">
            <a:spAutoFit/>
          </a:bodyPr>
          <a:lstStyle/>
          <a:p>
            <a:pPr marL="285750" indent="-285750">
              <a:buFontTx/>
              <a:buChar char="-"/>
            </a:pPr>
            <a:r>
              <a:rPr lang="nl-BE" dirty="0" smtClean="0"/>
              <a:t>Taalproblematiek:</a:t>
            </a:r>
          </a:p>
          <a:p>
            <a:pPr marL="742950" lvl="1" indent="-285750">
              <a:buFontTx/>
              <a:buChar char="-"/>
            </a:pPr>
            <a:r>
              <a:rPr lang="nl-BE" b="1" dirty="0" smtClean="0"/>
              <a:t>Complexiteit</a:t>
            </a:r>
            <a:r>
              <a:rPr lang="nl-BE" dirty="0" smtClean="0"/>
              <a:t>: Waar mogen we communiceren in welke taal? Impact op website, nieuwsbriefbedeling, flyers,… </a:t>
            </a:r>
          </a:p>
          <a:p>
            <a:pPr marL="742950" lvl="1" indent="-285750">
              <a:buFontTx/>
              <a:buChar char="-"/>
            </a:pPr>
            <a:r>
              <a:rPr lang="nl-BE" b="1" dirty="0" smtClean="0"/>
              <a:t>Legislatuur </a:t>
            </a:r>
            <a:r>
              <a:rPr lang="nl-BE" b="1" dirty="0" err="1" smtClean="0"/>
              <a:t>vs</a:t>
            </a:r>
            <a:r>
              <a:rPr lang="nl-BE" b="1" dirty="0" smtClean="0"/>
              <a:t> situatie op het terrein</a:t>
            </a:r>
            <a:endParaRPr lang="nl-BE" dirty="0" smtClean="0"/>
          </a:p>
          <a:p>
            <a:pPr marL="742950" lvl="1" indent="-285750">
              <a:buFontTx/>
              <a:buChar char="-"/>
            </a:pPr>
            <a:r>
              <a:rPr lang="nl-BE" b="1" dirty="0" smtClean="0"/>
              <a:t>Begrip en nuance:</a:t>
            </a:r>
            <a:r>
              <a:rPr lang="nl-BE" dirty="0" smtClean="0"/>
              <a:t> concept “elk spreekt zijn eigen taal” heeft zijn limieten</a:t>
            </a:r>
          </a:p>
          <a:p>
            <a:pPr marL="742950" lvl="1" indent="-285750">
              <a:buFontTx/>
              <a:buChar char="-"/>
            </a:pPr>
            <a:r>
              <a:rPr lang="nl-BE" b="1" dirty="0" smtClean="0"/>
              <a:t>Werklast:</a:t>
            </a:r>
            <a:r>
              <a:rPr lang="nl-BE" dirty="0" smtClean="0"/>
              <a:t> initiële goodwill </a:t>
            </a:r>
            <a:r>
              <a:rPr lang="nl-BE" dirty="0" err="1" smtClean="0"/>
              <a:t>vs</a:t>
            </a:r>
            <a:r>
              <a:rPr lang="nl-BE" dirty="0" smtClean="0"/>
              <a:t> structurele langdurige samenwerking</a:t>
            </a:r>
          </a:p>
          <a:p>
            <a:pPr lvl="1"/>
            <a:endParaRPr lang="nl-BE" dirty="0" smtClean="0"/>
          </a:p>
          <a:p>
            <a:pPr marL="285750" indent="-285750">
              <a:buFontTx/>
              <a:buChar char="-"/>
            </a:pPr>
            <a:r>
              <a:rPr lang="nl-BE" dirty="0" smtClean="0"/>
              <a:t>Cultuurverschil “mandatering” ambtenaren en hiërarchie:</a:t>
            </a:r>
          </a:p>
          <a:p>
            <a:pPr marL="742950" lvl="1" indent="-285750">
              <a:buFontTx/>
              <a:buChar char="-"/>
            </a:pPr>
            <a:r>
              <a:rPr lang="nl-BE" dirty="0" smtClean="0"/>
              <a:t>Tussen verschillende gewesten </a:t>
            </a:r>
          </a:p>
          <a:p>
            <a:pPr marL="742950" lvl="1" indent="-285750">
              <a:buFontTx/>
              <a:buChar char="-"/>
            </a:pPr>
            <a:r>
              <a:rPr lang="nl-BE" dirty="0" smtClean="0"/>
              <a:t>Tussen verschillende partnertypes</a:t>
            </a:r>
          </a:p>
          <a:p>
            <a:r>
              <a:rPr lang="nl-BE" dirty="0"/>
              <a:t>&gt;</a:t>
            </a:r>
            <a:r>
              <a:rPr lang="nl-BE" dirty="0" smtClean="0"/>
              <a:t>&gt; Leidt (soms) tot vergaderingen zonder uitkomst, lange procedures,… </a:t>
            </a:r>
            <a:endParaRPr lang="nl-BE" dirty="0"/>
          </a:p>
        </p:txBody>
      </p:sp>
      <p:sp>
        <p:nvSpPr>
          <p:cNvPr id="8" name="Rectangle 7"/>
          <p:cNvSpPr/>
          <p:nvPr/>
        </p:nvSpPr>
        <p:spPr>
          <a:xfrm>
            <a:off x="6193844" y="895532"/>
            <a:ext cx="2603918" cy="400110"/>
          </a:xfrm>
          <a:prstGeom prst="rect">
            <a:avLst/>
          </a:prstGeom>
        </p:spPr>
        <p:txBody>
          <a:bodyPr wrap="none">
            <a:spAutoFit/>
          </a:bodyPr>
          <a:lstStyle/>
          <a:p>
            <a:r>
              <a:rPr lang="nl-BE" sz="2000" b="1" dirty="0" smtClean="0"/>
              <a:t>Wat zijn de obstakels? </a:t>
            </a:r>
            <a:endParaRPr lang="nl-BE" sz="2000" b="1" dirty="0"/>
          </a:p>
        </p:txBody>
      </p:sp>
      <p:sp>
        <p:nvSpPr>
          <p:cNvPr id="9" name="Rectangle 8"/>
          <p:cNvSpPr/>
          <p:nvPr/>
        </p:nvSpPr>
        <p:spPr>
          <a:xfrm>
            <a:off x="4283968" y="372312"/>
            <a:ext cx="4513794"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Evaluatie</a:t>
            </a:r>
            <a:endParaRPr lang="fr-BE" sz="2800" dirty="0"/>
          </a:p>
        </p:txBody>
      </p:sp>
    </p:spTree>
    <p:extLst>
      <p:ext uri="{BB962C8B-B14F-4D97-AF65-F5344CB8AC3E}">
        <p14:creationId xmlns:p14="http://schemas.microsoft.com/office/powerpoint/2010/main" val="1275453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7" name="Tekstvak 4"/>
          <p:cNvSpPr txBox="1"/>
          <p:nvPr/>
        </p:nvSpPr>
        <p:spPr>
          <a:xfrm>
            <a:off x="611560" y="2348880"/>
            <a:ext cx="8186202" cy="2862322"/>
          </a:xfrm>
          <a:prstGeom prst="rect">
            <a:avLst/>
          </a:prstGeom>
          <a:solidFill>
            <a:schemeClr val="bg1">
              <a:lumMod val="85000"/>
            </a:schemeClr>
          </a:solidFill>
        </p:spPr>
        <p:txBody>
          <a:bodyPr wrap="square" rtlCol="0">
            <a:spAutoFit/>
          </a:bodyPr>
          <a:lstStyle/>
          <a:p>
            <a:pPr marL="285750" indent="-285750">
              <a:buFontTx/>
              <a:buChar char="-"/>
            </a:pPr>
            <a:r>
              <a:rPr lang="nl-BE" dirty="0" smtClean="0"/>
              <a:t>Complexiteit door groot aantal partners:</a:t>
            </a:r>
          </a:p>
          <a:p>
            <a:pPr marL="742950" lvl="1" indent="-285750">
              <a:buFontTx/>
              <a:buChar char="-"/>
            </a:pPr>
            <a:r>
              <a:rPr lang="nl-BE" dirty="0" smtClean="0"/>
              <a:t>Praktische beslommeringen</a:t>
            </a:r>
          </a:p>
          <a:p>
            <a:pPr marL="742950" lvl="1" indent="-285750">
              <a:buFontTx/>
              <a:buChar char="-"/>
            </a:pPr>
            <a:r>
              <a:rPr lang="nl-BE" dirty="0" smtClean="0"/>
              <a:t>Soms langdradige vergaderingen</a:t>
            </a:r>
          </a:p>
          <a:p>
            <a:pPr marL="742950" lvl="1" indent="-285750">
              <a:buFontTx/>
              <a:buChar char="-"/>
            </a:pPr>
            <a:r>
              <a:rPr lang="nl-BE" dirty="0" smtClean="0"/>
              <a:t>Motivatie partner indien weinig belang in concrete lopende projecten</a:t>
            </a:r>
          </a:p>
          <a:p>
            <a:pPr lvl="1"/>
            <a:endParaRPr lang="nl-BE" dirty="0" smtClean="0"/>
          </a:p>
          <a:p>
            <a:pPr marL="285750" indent="-285750">
              <a:buFontTx/>
              <a:buChar char="-"/>
            </a:pPr>
            <a:r>
              <a:rPr lang="nl-BE" dirty="0" smtClean="0"/>
              <a:t>Overkoepelende organisatie mist:</a:t>
            </a:r>
          </a:p>
          <a:p>
            <a:pPr marL="742950" lvl="1" indent="-285750">
              <a:buFontTx/>
              <a:buChar char="-"/>
            </a:pPr>
            <a:r>
              <a:rPr lang="nl-BE" dirty="0" smtClean="0"/>
              <a:t>Neutraliteit</a:t>
            </a:r>
          </a:p>
          <a:p>
            <a:pPr marL="742950" lvl="1" indent="-285750">
              <a:buFontTx/>
              <a:buChar char="-"/>
            </a:pPr>
            <a:r>
              <a:rPr lang="nl-BE" dirty="0" smtClean="0"/>
              <a:t>Organisatorische aspecten</a:t>
            </a:r>
          </a:p>
          <a:p>
            <a:pPr marL="742950" lvl="1" indent="-285750">
              <a:buFontTx/>
              <a:buChar char="-"/>
            </a:pPr>
            <a:r>
              <a:rPr lang="nl-BE" dirty="0" smtClean="0"/>
              <a:t>Taken zonder “verantwoordelijke”</a:t>
            </a:r>
          </a:p>
          <a:p>
            <a:pPr marL="742950" lvl="1" indent="-285750">
              <a:buFontTx/>
              <a:buChar char="-"/>
            </a:pPr>
            <a:r>
              <a:rPr lang="nl-BE" dirty="0" smtClean="0"/>
              <a:t>1 gezicht en aanspreekpunt voor bedrijven en externe partners</a:t>
            </a:r>
            <a:endParaRPr lang="nl-BE" dirty="0"/>
          </a:p>
        </p:txBody>
      </p:sp>
      <p:sp>
        <p:nvSpPr>
          <p:cNvPr id="8" name="Rectangle 7"/>
          <p:cNvSpPr/>
          <p:nvPr/>
        </p:nvSpPr>
        <p:spPr>
          <a:xfrm>
            <a:off x="6532795" y="895532"/>
            <a:ext cx="2359685" cy="369332"/>
          </a:xfrm>
          <a:prstGeom prst="rect">
            <a:avLst/>
          </a:prstGeom>
        </p:spPr>
        <p:txBody>
          <a:bodyPr wrap="none">
            <a:spAutoFit/>
          </a:bodyPr>
          <a:lstStyle/>
          <a:p>
            <a:r>
              <a:rPr lang="nl-BE" b="1" dirty="0" smtClean="0"/>
              <a:t>Wat zijn de obstakels? </a:t>
            </a:r>
            <a:endParaRPr lang="nl-BE" b="1" dirty="0"/>
          </a:p>
        </p:txBody>
      </p:sp>
      <p:sp>
        <p:nvSpPr>
          <p:cNvPr id="9" name="Rectangle 8"/>
          <p:cNvSpPr/>
          <p:nvPr/>
        </p:nvSpPr>
        <p:spPr>
          <a:xfrm>
            <a:off x="4283968" y="372312"/>
            <a:ext cx="4513794"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Evaluatie</a:t>
            </a:r>
            <a:endParaRPr lang="fr-BE" sz="2800" dirty="0"/>
          </a:p>
        </p:txBody>
      </p:sp>
    </p:spTree>
    <p:extLst>
      <p:ext uri="{BB962C8B-B14F-4D97-AF65-F5344CB8AC3E}">
        <p14:creationId xmlns:p14="http://schemas.microsoft.com/office/powerpoint/2010/main" val="510928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7" name="Tekstvak 4"/>
          <p:cNvSpPr txBox="1"/>
          <p:nvPr/>
        </p:nvSpPr>
        <p:spPr>
          <a:xfrm>
            <a:off x="611560" y="2852936"/>
            <a:ext cx="8186202" cy="1754326"/>
          </a:xfrm>
          <a:prstGeom prst="rect">
            <a:avLst/>
          </a:prstGeom>
          <a:solidFill>
            <a:schemeClr val="bg1">
              <a:lumMod val="85000"/>
            </a:schemeClr>
          </a:solidFill>
        </p:spPr>
        <p:txBody>
          <a:bodyPr wrap="square" rtlCol="0">
            <a:spAutoFit/>
          </a:bodyPr>
          <a:lstStyle/>
          <a:p>
            <a:pPr marL="285750" indent="-285750">
              <a:buFontTx/>
              <a:buChar char="-"/>
            </a:pPr>
            <a:r>
              <a:rPr lang="nl-BE" dirty="0" smtClean="0"/>
              <a:t>Politieke betrokkenheid schommelend:</a:t>
            </a:r>
          </a:p>
          <a:p>
            <a:pPr marL="742950" lvl="1" indent="-285750">
              <a:buFontTx/>
              <a:buChar char="-"/>
            </a:pPr>
            <a:r>
              <a:rPr lang="nl-BE" dirty="0" smtClean="0"/>
              <a:t>In functie van wissel van de macht</a:t>
            </a:r>
          </a:p>
          <a:p>
            <a:pPr marL="742950" lvl="1" indent="-285750">
              <a:buFontTx/>
              <a:buChar char="-"/>
            </a:pPr>
            <a:r>
              <a:rPr lang="nl-BE" dirty="0" smtClean="0"/>
              <a:t>In functie van belangen in concreet project</a:t>
            </a:r>
          </a:p>
          <a:p>
            <a:pPr lvl="1"/>
            <a:endParaRPr lang="nl-BE" dirty="0" smtClean="0"/>
          </a:p>
          <a:p>
            <a:pPr marL="285750" indent="-285750">
              <a:buFontTx/>
              <a:buChar char="-"/>
            </a:pPr>
            <a:r>
              <a:rPr lang="nl-BE" dirty="0" smtClean="0"/>
              <a:t>Samenwerking gebaseerd op relatief delicaat evenwicht:</a:t>
            </a:r>
          </a:p>
          <a:p>
            <a:pPr marL="742950" lvl="1" indent="-285750">
              <a:buFontTx/>
              <a:buChar char="-"/>
            </a:pPr>
            <a:r>
              <a:rPr lang="nl-BE" dirty="0" smtClean="0"/>
              <a:t>Wat met de twistappels?</a:t>
            </a:r>
            <a:endParaRPr lang="nl-BE" dirty="0"/>
          </a:p>
        </p:txBody>
      </p:sp>
      <p:sp>
        <p:nvSpPr>
          <p:cNvPr id="8" name="Rectangle 7"/>
          <p:cNvSpPr/>
          <p:nvPr/>
        </p:nvSpPr>
        <p:spPr>
          <a:xfrm>
            <a:off x="6532795" y="895532"/>
            <a:ext cx="2359685" cy="369332"/>
          </a:xfrm>
          <a:prstGeom prst="rect">
            <a:avLst/>
          </a:prstGeom>
        </p:spPr>
        <p:txBody>
          <a:bodyPr wrap="none">
            <a:spAutoFit/>
          </a:bodyPr>
          <a:lstStyle/>
          <a:p>
            <a:r>
              <a:rPr lang="nl-BE" b="1" dirty="0" smtClean="0"/>
              <a:t>Wat zijn de obstakels? </a:t>
            </a:r>
            <a:endParaRPr lang="nl-BE" b="1" dirty="0"/>
          </a:p>
        </p:txBody>
      </p:sp>
      <p:sp>
        <p:nvSpPr>
          <p:cNvPr id="9" name="Rectangle 8"/>
          <p:cNvSpPr/>
          <p:nvPr/>
        </p:nvSpPr>
        <p:spPr>
          <a:xfrm>
            <a:off x="4283968" y="372312"/>
            <a:ext cx="4513794"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Evaluatie</a:t>
            </a:r>
            <a:endParaRPr lang="fr-BE" sz="2800" dirty="0"/>
          </a:p>
        </p:txBody>
      </p:sp>
    </p:spTree>
    <p:extLst>
      <p:ext uri="{BB962C8B-B14F-4D97-AF65-F5344CB8AC3E}">
        <p14:creationId xmlns:p14="http://schemas.microsoft.com/office/powerpoint/2010/main" val="653775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18997" y="3167390"/>
            <a:ext cx="9144000" cy="523220"/>
          </a:xfrm>
          <a:prstGeom prst="rect">
            <a:avLst/>
          </a:prstGeom>
          <a:solidFill>
            <a:schemeClr val="bg1"/>
          </a:solidFill>
        </p:spPr>
        <p:txBody>
          <a:bodyPr wrap="square">
            <a:spAutoFit/>
          </a:bodyPr>
          <a:lstStyle/>
          <a:p>
            <a:pPr algn="ctr"/>
            <a:r>
              <a:rPr lang="fr-BE" sz="2800" b="0" i="0" u="none" strike="noStrike" baseline="0" dirty="0" err="1" smtClean="0">
                <a:latin typeface="Heavitas"/>
              </a:rPr>
              <a:t>Bedankt</a:t>
            </a:r>
            <a:r>
              <a:rPr lang="fr-BE" sz="2800" b="0" i="0" u="none" strike="noStrike" baseline="0" dirty="0" smtClean="0">
                <a:latin typeface="Heavitas"/>
              </a:rPr>
              <a:t> </a:t>
            </a:r>
            <a:r>
              <a:rPr lang="fr-BE" sz="2800" b="0" i="0" u="none" strike="noStrike" baseline="0" dirty="0" err="1" smtClean="0">
                <a:latin typeface="Heavitas"/>
              </a:rPr>
              <a:t>voor</a:t>
            </a:r>
            <a:r>
              <a:rPr lang="fr-BE" sz="2800" b="0" i="0" u="none" strike="noStrike" baseline="0" dirty="0" smtClean="0">
                <a:latin typeface="Heavitas"/>
              </a:rPr>
              <a:t> de </a:t>
            </a:r>
            <a:r>
              <a:rPr lang="fr-BE" sz="2800" b="0" i="0" u="none" strike="noStrike" baseline="0" dirty="0" err="1" smtClean="0">
                <a:latin typeface="Heavitas"/>
              </a:rPr>
              <a:t>aandacht</a:t>
            </a:r>
            <a:r>
              <a:rPr lang="fr-BE" sz="2800" b="0" i="0" u="none" strike="noStrike" baseline="0" dirty="0" smtClean="0">
                <a:latin typeface="Heavitas"/>
              </a:rPr>
              <a:t>!</a:t>
            </a:r>
            <a:r>
              <a:rPr lang="fr-BE" sz="2800" b="0" i="0" u="none" strike="noStrike" dirty="0" smtClean="0">
                <a:latin typeface="Heavitas"/>
              </a:rPr>
              <a:t> </a:t>
            </a:r>
            <a:r>
              <a:rPr lang="fr-BE" sz="2800" b="0" i="0" u="none" strike="noStrike" baseline="0" dirty="0" err="1" smtClean="0">
                <a:latin typeface="Heavitas"/>
              </a:rPr>
              <a:t>Vragen</a:t>
            </a:r>
            <a:r>
              <a:rPr lang="fr-BE" sz="2800" b="0" i="0" u="none" strike="noStrike" baseline="0" dirty="0" smtClean="0">
                <a:latin typeface="Heavitas"/>
              </a:rPr>
              <a:t>? </a:t>
            </a:r>
            <a:endParaRPr lang="fr-BE" sz="2800" dirty="0"/>
          </a:p>
        </p:txBody>
      </p:sp>
    </p:spTree>
    <p:extLst>
      <p:ext uri="{BB962C8B-B14F-4D97-AF65-F5344CB8AC3E}">
        <p14:creationId xmlns:p14="http://schemas.microsoft.com/office/powerpoint/2010/main" val="4259508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239" y="1588844"/>
            <a:ext cx="4536504" cy="4309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kstvak 4"/>
          <p:cNvSpPr txBox="1"/>
          <p:nvPr/>
        </p:nvSpPr>
        <p:spPr>
          <a:xfrm>
            <a:off x="611560" y="1700808"/>
            <a:ext cx="3672408" cy="369332"/>
          </a:xfrm>
          <a:prstGeom prst="rect">
            <a:avLst/>
          </a:prstGeom>
          <a:noFill/>
        </p:spPr>
        <p:txBody>
          <a:bodyPr wrap="square" rtlCol="0">
            <a:spAutoFit/>
          </a:bodyPr>
          <a:lstStyle/>
          <a:p>
            <a:r>
              <a:rPr lang="nl-BE" dirty="0" smtClean="0"/>
              <a:t>Werf  binnen </a:t>
            </a:r>
            <a:r>
              <a:rPr lang="nl-BE" dirty="0" err="1" smtClean="0"/>
              <a:t>T.OP</a:t>
            </a:r>
            <a:r>
              <a:rPr lang="nl-BE" dirty="0" smtClean="0"/>
              <a:t> Noordrand</a:t>
            </a:r>
            <a:endParaRPr lang="nl-BE" dirty="0"/>
          </a:p>
        </p:txBody>
      </p:sp>
      <p:sp>
        <p:nvSpPr>
          <p:cNvPr id="11" name="Rectangle 10"/>
          <p:cNvSpPr/>
          <p:nvPr/>
        </p:nvSpPr>
        <p:spPr>
          <a:xfrm>
            <a:off x="4283968" y="620688"/>
            <a:ext cx="4513794" cy="523220"/>
          </a:xfrm>
          <a:prstGeom prst="rect">
            <a:avLst/>
          </a:prstGeom>
          <a:solidFill>
            <a:schemeClr val="bg1"/>
          </a:solidFill>
        </p:spPr>
        <p:txBody>
          <a:bodyPr wrap="square">
            <a:spAutoFit/>
          </a:bodyPr>
          <a:lstStyle/>
          <a:p>
            <a:pPr algn="r"/>
            <a:r>
              <a:rPr lang="fr-BE" sz="2800" b="0" i="0" u="none" strike="noStrike" baseline="0" dirty="0" smtClean="0">
                <a:latin typeface="Heavitas"/>
              </a:rPr>
              <a:t>Kader</a:t>
            </a:r>
            <a:endParaRPr lang="fr-BE" sz="2800" dirty="0"/>
          </a:p>
        </p:txBody>
      </p:sp>
      <p:sp>
        <p:nvSpPr>
          <p:cNvPr id="2" name="Rectangle 1"/>
          <p:cNvSpPr/>
          <p:nvPr/>
        </p:nvSpPr>
        <p:spPr>
          <a:xfrm>
            <a:off x="341290" y="2866521"/>
            <a:ext cx="3510630" cy="2308324"/>
          </a:xfrm>
          <a:prstGeom prst="rect">
            <a:avLst/>
          </a:prstGeom>
        </p:spPr>
        <p:txBody>
          <a:bodyPr wrap="square">
            <a:spAutoFit/>
          </a:bodyPr>
          <a:lstStyle/>
          <a:p>
            <a:r>
              <a:rPr lang="nl-BE" i="1" dirty="0">
                <a:solidFill>
                  <a:prstClr val="black"/>
                </a:solidFill>
              </a:rPr>
              <a:t>“Een territoriaal ontwikkelingsprogramma brengt relevante belanghebbenden samen om in een bepaald gebied vanuit gemeenschappelijke doelstellingen tot (een programma van) realisaties op korte en middellange termijn te komen.”</a:t>
            </a:r>
          </a:p>
        </p:txBody>
      </p:sp>
    </p:spTree>
    <p:extLst>
      <p:ext uri="{BB962C8B-B14F-4D97-AF65-F5344CB8AC3E}">
        <p14:creationId xmlns:p14="http://schemas.microsoft.com/office/powerpoint/2010/main" val="3778126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7" name="Rectangle 6"/>
          <p:cNvSpPr/>
          <p:nvPr/>
        </p:nvSpPr>
        <p:spPr>
          <a:xfrm>
            <a:off x="2915816" y="620688"/>
            <a:ext cx="6025962" cy="769441"/>
          </a:xfrm>
          <a:prstGeom prst="rect">
            <a:avLst/>
          </a:prstGeom>
        </p:spPr>
        <p:txBody>
          <a:bodyPr wrap="square">
            <a:spAutoFit/>
          </a:bodyPr>
          <a:lstStyle/>
          <a:p>
            <a:pPr algn="r"/>
            <a:r>
              <a:rPr lang="fr-BE" sz="4400" b="0" i="0" u="none" strike="noStrike" baseline="0" dirty="0" smtClean="0">
                <a:latin typeface="Heavitas"/>
              </a:rPr>
              <a:t>Kader</a:t>
            </a:r>
            <a:endParaRPr lang="fr-BE" sz="4400" dirty="0"/>
          </a:p>
        </p:txBody>
      </p:sp>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7082" y="764704"/>
            <a:ext cx="4798298"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097082" y="601524"/>
            <a:ext cx="4700680"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Context</a:t>
            </a:r>
            <a:endParaRPr lang="fr-BE" sz="2800" dirty="0"/>
          </a:p>
        </p:txBody>
      </p:sp>
      <p:sp>
        <p:nvSpPr>
          <p:cNvPr id="10" name="Tekstvak 4"/>
          <p:cNvSpPr txBox="1"/>
          <p:nvPr/>
        </p:nvSpPr>
        <p:spPr>
          <a:xfrm>
            <a:off x="611559" y="2636912"/>
            <a:ext cx="4000005" cy="2585323"/>
          </a:xfrm>
          <a:prstGeom prst="rect">
            <a:avLst/>
          </a:prstGeom>
          <a:solidFill>
            <a:schemeClr val="bg1"/>
          </a:solidFill>
        </p:spPr>
        <p:txBody>
          <a:bodyPr wrap="square" rtlCol="0">
            <a:spAutoFit/>
          </a:bodyPr>
          <a:lstStyle/>
          <a:p>
            <a:r>
              <a:rPr lang="nl-BE" dirty="0" smtClean="0"/>
              <a:t>BUDA+  is het economisch </a:t>
            </a:r>
            <a:r>
              <a:rPr lang="nl-BE" dirty="0" err="1" smtClean="0"/>
              <a:t>invloedsgebied</a:t>
            </a:r>
            <a:r>
              <a:rPr lang="nl-BE" dirty="0" smtClean="0"/>
              <a:t> rond een aantal assen.” </a:t>
            </a:r>
          </a:p>
          <a:p>
            <a:endParaRPr lang="nl-BE" dirty="0"/>
          </a:p>
          <a:p>
            <a:r>
              <a:rPr lang="nl-BE" dirty="0" smtClean="0"/>
              <a:t>Industriezone op de grens tussen het </a:t>
            </a:r>
            <a:r>
              <a:rPr lang="nl-BE" dirty="0" err="1" smtClean="0"/>
              <a:t>BHG</a:t>
            </a:r>
            <a:r>
              <a:rPr lang="nl-BE" dirty="0" smtClean="0"/>
              <a:t> en het Vlaams Gewest. </a:t>
            </a:r>
          </a:p>
          <a:p>
            <a:endParaRPr lang="nl-BE" dirty="0"/>
          </a:p>
          <a:p>
            <a:r>
              <a:rPr lang="nl-BE" dirty="0" smtClean="0"/>
              <a:t>Nood aan een nieuwe dynamiek. </a:t>
            </a:r>
          </a:p>
          <a:p>
            <a:r>
              <a:rPr lang="nl-BE" dirty="0"/>
              <a:t/>
            </a:r>
            <a:br>
              <a:rPr lang="nl-BE" dirty="0"/>
            </a:br>
            <a:endParaRPr lang="nl-BE" dirty="0"/>
          </a:p>
        </p:txBody>
      </p:sp>
    </p:spTree>
    <p:extLst>
      <p:ext uri="{BB962C8B-B14F-4D97-AF65-F5344CB8AC3E}">
        <p14:creationId xmlns:p14="http://schemas.microsoft.com/office/powerpoint/2010/main" val="2021532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r-BE"/>
          </a:p>
        </p:txBody>
      </p:sp>
      <p:sp>
        <p:nvSpPr>
          <p:cNvPr id="3" name="Content Placeholder 2"/>
          <p:cNvSpPr>
            <a:spLocks noGrp="1"/>
          </p:cNvSpPr>
          <p:nvPr>
            <p:ph idx="1"/>
          </p:nvPr>
        </p:nvSpPr>
        <p:spPr/>
        <p:txBody>
          <a:bodyPr/>
          <a:lstStyle/>
          <a:p>
            <a:endParaRPr lang="fr-B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38" y="11832"/>
            <a:ext cx="8404026" cy="6862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eeform 4"/>
          <p:cNvSpPr/>
          <p:nvPr/>
        </p:nvSpPr>
        <p:spPr>
          <a:xfrm>
            <a:off x="329609" y="2381693"/>
            <a:ext cx="6368903" cy="4550735"/>
          </a:xfrm>
          <a:custGeom>
            <a:avLst/>
            <a:gdLst>
              <a:gd name="connsiteX0" fmla="*/ 0 w 6368903"/>
              <a:gd name="connsiteY0" fmla="*/ 2413591 h 4550735"/>
              <a:gd name="connsiteX1" fmla="*/ 53163 w 6368903"/>
              <a:gd name="connsiteY1" fmla="*/ 2307265 h 4550735"/>
              <a:gd name="connsiteX2" fmla="*/ 138224 w 6368903"/>
              <a:gd name="connsiteY2" fmla="*/ 2147777 h 4550735"/>
              <a:gd name="connsiteX3" fmla="*/ 170121 w 6368903"/>
              <a:gd name="connsiteY3" fmla="*/ 2115879 h 4550735"/>
              <a:gd name="connsiteX4" fmla="*/ 223284 w 6368903"/>
              <a:gd name="connsiteY4" fmla="*/ 2009554 h 4550735"/>
              <a:gd name="connsiteX5" fmla="*/ 255182 w 6368903"/>
              <a:gd name="connsiteY5" fmla="*/ 1945758 h 4550735"/>
              <a:gd name="connsiteX6" fmla="*/ 265814 w 6368903"/>
              <a:gd name="connsiteY6" fmla="*/ 1913860 h 4550735"/>
              <a:gd name="connsiteX7" fmla="*/ 350875 w 6368903"/>
              <a:gd name="connsiteY7" fmla="*/ 1754372 h 4550735"/>
              <a:gd name="connsiteX8" fmla="*/ 404038 w 6368903"/>
              <a:gd name="connsiteY8" fmla="*/ 1605516 h 4550735"/>
              <a:gd name="connsiteX9" fmla="*/ 457200 w 6368903"/>
              <a:gd name="connsiteY9" fmla="*/ 1499191 h 4550735"/>
              <a:gd name="connsiteX10" fmla="*/ 478465 w 6368903"/>
              <a:gd name="connsiteY10" fmla="*/ 1446028 h 4550735"/>
              <a:gd name="connsiteX11" fmla="*/ 489098 w 6368903"/>
              <a:gd name="connsiteY11" fmla="*/ 1403498 h 4550735"/>
              <a:gd name="connsiteX12" fmla="*/ 510363 w 6368903"/>
              <a:gd name="connsiteY12" fmla="*/ 1360967 h 4550735"/>
              <a:gd name="connsiteX13" fmla="*/ 520996 w 6368903"/>
              <a:gd name="connsiteY13" fmla="*/ 1318437 h 4550735"/>
              <a:gd name="connsiteX14" fmla="*/ 552893 w 6368903"/>
              <a:gd name="connsiteY14" fmla="*/ 1275907 h 4550735"/>
              <a:gd name="connsiteX15" fmla="*/ 574158 w 6368903"/>
              <a:gd name="connsiteY15" fmla="*/ 1190847 h 4550735"/>
              <a:gd name="connsiteX16" fmla="*/ 595424 w 6368903"/>
              <a:gd name="connsiteY16" fmla="*/ 1169581 h 4550735"/>
              <a:gd name="connsiteX17" fmla="*/ 606056 w 6368903"/>
              <a:gd name="connsiteY17" fmla="*/ 1137684 h 4550735"/>
              <a:gd name="connsiteX18" fmla="*/ 637954 w 6368903"/>
              <a:gd name="connsiteY18" fmla="*/ 1095154 h 4550735"/>
              <a:gd name="connsiteX19" fmla="*/ 659219 w 6368903"/>
              <a:gd name="connsiteY19" fmla="*/ 1063256 h 4550735"/>
              <a:gd name="connsiteX20" fmla="*/ 691117 w 6368903"/>
              <a:gd name="connsiteY20" fmla="*/ 956930 h 4550735"/>
              <a:gd name="connsiteX21" fmla="*/ 712382 w 6368903"/>
              <a:gd name="connsiteY21" fmla="*/ 925033 h 4550735"/>
              <a:gd name="connsiteX22" fmla="*/ 733647 w 6368903"/>
              <a:gd name="connsiteY22" fmla="*/ 861237 h 4550735"/>
              <a:gd name="connsiteX23" fmla="*/ 744279 w 6368903"/>
              <a:gd name="connsiteY23" fmla="*/ 786809 h 4550735"/>
              <a:gd name="connsiteX24" fmla="*/ 765544 w 6368903"/>
              <a:gd name="connsiteY24" fmla="*/ 712381 h 4550735"/>
              <a:gd name="connsiteX25" fmla="*/ 871870 w 6368903"/>
              <a:gd name="connsiteY25" fmla="*/ 754912 h 4550735"/>
              <a:gd name="connsiteX26" fmla="*/ 946298 w 6368903"/>
              <a:gd name="connsiteY26" fmla="*/ 776177 h 4550735"/>
              <a:gd name="connsiteX27" fmla="*/ 978196 w 6368903"/>
              <a:gd name="connsiteY27" fmla="*/ 786809 h 4550735"/>
              <a:gd name="connsiteX28" fmla="*/ 1605517 w 6368903"/>
              <a:gd name="connsiteY28" fmla="*/ 776177 h 4550735"/>
              <a:gd name="connsiteX29" fmla="*/ 1796903 w 6368903"/>
              <a:gd name="connsiteY29" fmla="*/ 733647 h 4550735"/>
              <a:gd name="connsiteX30" fmla="*/ 1881963 w 6368903"/>
              <a:gd name="connsiteY30" fmla="*/ 712381 h 4550735"/>
              <a:gd name="connsiteX31" fmla="*/ 1913861 w 6368903"/>
              <a:gd name="connsiteY31" fmla="*/ 701749 h 4550735"/>
              <a:gd name="connsiteX32" fmla="*/ 1977656 w 6368903"/>
              <a:gd name="connsiteY32" fmla="*/ 691116 h 4550735"/>
              <a:gd name="connsiteX33" fmla="*/ 1998921 w 6368903"/>
              <a:gd name="connsiteY33" fmla="*/ 659219 h 4550735"/>
              <a:gd name="connsiteX34" fmla="*/ 2147777 w 6368903"/>
              <a:gd name="connsiteY34" fmla="*/ 574158 h 4550735"/>
              <a:gd name="connsiteX35" fmla="*/ 2232838 w 6368903"/>
              <a:gd name="connsiteY35" fmla="*/ 499730 h 4550735"/>
              <a:gd name="connsiteX36" fmla="*/ 2275368 w 6368903"/>
              <a:gd name="connsiteY36" fmla="*/ 457200 h 4550735"/>
              <a:gd name="connsiteX37" fmla="*/ 2317898 w 6368903"/>
              <a:gd name="connsiteY37" fmla="*/ 425302 h 4550735"/>
              <a:gd name="connsiteX38" fmla="*/ 2339163 w 6368903"/>
              <a:gd name="connsiteY38" fmla="*/ 372140 h 4550735"/>
              <a:gd name="connsiteX39" fmla="*/ 2371061 w 6368903"/>
              <a:gd name="connsiteY39" fmla="*/ 329609 h 4550735"/>
              <a:gd name="connsiteX40" fmla="*/ 2392326 w 6368903"/>
              <a:gd name="connsiteY40" fmla="*/ 276447 h 4550735"/>
              <a:gd name="connsiteX41" fmla="*/ 2413591 w 6368903"/>
              <a:gd name="connsiteY41" fmla="*/ 244549 h 4550735"/>
              <a:gd name="connsiteX42" fmla="*/ 2445489 w 6368903"/>
              <a:gd name="connsiteY42" fmla="*/ 180754 h 4550735"/>
              <a:gd name="connsiteX43" fmla="*/ 2488019 w 6368903"/>
              <a:gd name="connsiteY43" fmla="*/ 95693 h 4550735"/>
              <a:gd name="connsiteX44" fmla="*/ 2530549 w 6368903"/>
              <a:gd name="connsiteY44" fmla="*/ 0 h 4550735"/>
              <a:gd name="connsiteX45" fmla="*/ 2573079 w 6368903"/>
              <a:gd name="connsiteY45" fmla="*/ 10633 h 4550735"/>
              <a:gd name="connsiteX46" fmla="*/ 2583712 w 6368903"/>
              <a:gd name="connsiteY46" fmla="*/ 42530 h 4550735"/>
              <a:gd name="connsiteX47" fmla="*/ 2604977 w 6368903"/>
              <a:gd name="connsiteY47" fmla="*/ 85060 h 4550735"/>
              <a:gd name="connsiteX48" fmla="*/ 2658140 w 6368903"/>
              <a:gd name="connsiteY48" fmla="*/ 127591 h 4550735"/>
              <a:gd name="connsiteX49" fmla="*/ 2690038 w 6368903"/>
              <a:gd name="connsiteY49" fmla="*/ 159488 h 4550735"/>
              <a:gd name="connsiteX50" fmla="*/ 2732568 w 6368903"/>
              <a:gd name="connsiteY50" fmla="*/ 170121 h 4550735"/>
              <a:gd name="connsiteX51" fmla="*/ 2828261 w 6368903"/>
              <a:gd name="connsiteY51" fmla="*/ 223284 h 4550735"/>
              <a:gd name="connsiteX52" fmla="*/ 2892056 w 6368903"/>
              <a:gd name="connsiteY52" fmla="*/ 244549 h 4550735"/>
              <a:gd name="connsiteX53" fmla="*/ 2945219 w 6368903"/>
              <a:gd name="connsiteY53" fmla="*/ 265814 h 4550735"/>
              <a:gd name="connsiteX54" fmla="*/ 2977117 w 6368903"/>
              <a:gd name="connsiteY54" fmla="*/ 276447 h 4550735"/>
              <a:gd name="connsiteX55" fmla="*/ 3062177 w 6368903"/>
              <a:gd name="connsiteY55" fmla="*/ 329609 h 4550735"/>
              <a:gd name="connsiteX56" fmla="*/ 3242931 w 6368903"/>
              <a:gd name="connsiteY56" fmla="*/ 404037 h 4550735"/>
              <a:gd name="connsiteX57" fmla="*/ 3317358 w 6368903"/>
              <a:gd name="connsiteY57" fmla="*/ 425302 h 4550735"/>
              <a:gd name="connsiteX58" fmla="*/ 3466214 w 6368903"/>
              <a:gd name="connsiteY58" fmla="*/ 467833 h 4550735"/>
              <a:gd name="connsiteX59" fmla="*/ 3583172 w 6368903"/>
              <a:gd name="connsiteY59" fmla="*/ 510363 h 4550735"/>
              <a:gd name="connsiteX60" fmla="*/ 3678865 w 6368903"/>
              <a:gd name="connsiteY60" fmla="*/ 542260 h 4550735"/>
              <a:gd name="connsiteX61" fmla="*/ 3742661 w 6368903"/>
              <a:gd name="connsiteY61" fmla="*/ 584791 h 4550735"/>
              <a:gd name="connsiteX62" fmla="*/ 3774558 w 6368903"/>
              <a:gd name="connsiteY62" fmla="*/ 616688 h 4550735"/>
              <a:gd name="connsiteX63" fmla="*/ 3838354 w 6368903"/>
              <a:gd name="connsiteY63" fmla="*/ 648586 h 4550735"/>
              <a:gd name="connsiteX64" fmla="*/ 3817089 w 6368903"/>
              <a:gd name="connsiteY64" fmla="*/ 776177 h 4550735"/>
              <a:gd name="connsiteX65" fmla="*/ 3795824 w 6368903"/>
              <a:gd name="connsiteY65" fmla="*/ 850605 h 4550735"/>
              <a:gd name="connsiteX66" fmla="*/ 3785191 w 6368903"/>
              <a:gd name="connsiteY66" fmla="*/ 893135 h 4550735"/>
              <a:gd name="connsiteX67" fmla="*/ 3742661 w 6368903"/>
              <a:gd name="connsiteY67" fmla="*/ 967563 h 4550735"/>
              <a:gd name="connsiteX68" fmla="*/ 3732028 w 6368903"/>
              <a:gd name="connsiteY68" fmla="*/ 999460 h 4550735"/>
              <a:gd name="connsiteX69" fmla="*/ 3689498 w 6368903"/>
              <a:gd name="connsiteY69" fmla="*/ 1073888 h 4550735"/>
              <a:gd name="connsiteX70" fmla="*/ 3668233 w 6368903"/>
              <a:gd name="connsiteY70" fmla="*/ 1148316 h 4550735"/>
              <a:gd name="connsiteX71" fmla="*/ 3646968 w 6368903"/>
              <a:gd name="connsiteY71" fmla="*/ 1190847 h 4550735"/>
              <a:gd name="connsiteX72" fmla="*/ 3625703 w 6368903"/>
              <a:gd name="connsiteY72" fmla="*/ 1254642 h 4550735"/>
              <a:gd name="connsiteX73" fmla="*/ 3636335 w 6368903"/>
              <a:gd name="connsiteY73" fmla="*/ 1467293 h 4550735"/>
              <a:gd name="connsiteX74" fmla="*/ 3657600 w 6368903"/>
              <a:gd name="connsiteY74" fmla="*/ 1435395 h 4550735"/>
              <a:gd name="connsiteX75" fmla="*/ 3700131 w 6368903"/>
              <a:gd name="connsiteY75" fmla="*/ 1424763 h 4550735"/>
              <a:gd name="connsiteX76" fmla="*/ 3838354 w 6368903"/>
              <a:gd name="connsiteY76" fmla="*/ 1435395 h 4550735"/>
              <a:gd name="connsiteX77" fmla="*/ 3923414 w 6368903"/>
              <a:gd name="connsiteY77" fmla="*/ 1477926 h 4550735"/>
              <a:gd name="connsiteX78" fmla="*/ 3976577 w 6368903"/>
              <a:gd name="connsiteY78" fmla="*/ 1488558 h 4550735"/>
              <a:gd name="connsiteX79" fmla="*/ 4029740 w 6368903"/>
              <a:gd name="connsiteY79" fmla="*/ 1520456 h 4550735"/>
              <a:gd name="connsiteX80" fmla="*/ 4082903 w 6368903"/>
              <a:gd name="connsiteY80" fmla="*/ 1531088 h 4550735"/>
              <a:gd name="connsiteX81" fmla="*/ 4167963 w 6368903"/>
              <a:gd name="connsiteY81" fmla="*/ 1552354 h 4550735"/>
              <a:gd name="connsiteX82" fmla="*/ 4274289 w 6368903"/>
              <a:gd name="connsiteY82" fmla="*/ 1626781 h 4550735"/>
              <a:gd name="connsiteX83" fmla="*/ 4295554 w 6368903"/>
              <a:gd name="connsiteY83" fmla="*/ 1648047 h 4550735"/>
              <a:gd name="connsiteX84" fmla="*/ 4359349 w 6368903"/>
              <a:gd name="connsiteY84" fmla="*/ 1690577 h 4550735"/>
              <a:gd name="connsiteX85" fmla="*/ 4391247 w 6368903"/>
              <a:gd name="connsiteY85" fmla="*/ 1754372 h 4550735"/>
              <a:gd name="connsiteX86" fmla="*/ 4423144 w 6368903"/>
              <a:gd name="connsiteY86" fmla="*/ 1839433 h 4550735"/>
              <a:gd name="connsiteX87" fmla="*/ 4465675 w 6368903"/>
              <a:gd name="connsiteY87" fmla="*/ 1924493 h 4550735"/>
              <a:gd name="connsiteX88" fmla="*/ 4497572 w 6368903"/>
              <a:gd name="connsiteY88" fmla="*/ 1988288 h 4550735"/>
              <a:gd name="connsiteX89" fmla="*/ 4529470 w 6368903"/>
              <a:gd name="connsiteY89" fmla="*/ 2020186 h 4550735"/>
              <a:gd name="connsiteX90" fmla="*/ 4603898 w 6368903"/>
              <a:gd name="connsiteY90" fmla="*/ 2105247 h 4550735"/>
              <a:gd name="connsiteX91" fmla="*/ 4657061 w 6368903"/>
              <a:gd name="connsiteY91" fmla="*/ 2137144 h 4550735"/>
              <a:gd name="connsiteX92" fmla="*/ 4699591 w 6368903"/>
              <a:gd name="connsiteY92" fmla="*/ 2158409 h 4550735"/>
              <a:gd name="connsiteX93" fmla="*/ 4731489 w 6368903"/>
              <a:gd name="connsiteY93" fmla="*/ 2179674 h 4550735"/>
              <a:gd name="connsiteX94" fmla="*/ 4752754 w 6368903"/>
              <a:gd name="connsiteY94" fmla="*/ 2200940 h 4550735"/>
              <a:gd name="connsiteX95" fmla="*/ 4805917 w 6368903"/>
              <a:gd name="connsiteY95" fmla="*/ 2211572 h 4550735"/>
              <a:gd name="connsiteX96" fmla="*/ 4848447 w 6368903"/>
              <a:gd name="connsiteY96" fmla="*/ 2222205 h 4550735"/>
              <a:gd name="connsiteX97" fmla="*/ 4922875 w 6368903"/>
              <a:gd name="connsiteY97" fmla="*/ 2254102 h 4550735"/>
              <a:gd name="connsiteX98" fmla="*/ 5018568 w 6368903"/>
              <a:gd name="connsiteY98" fmla="*/ 2275367 h 4550735"/>
              <a:gd name="connsiteX99" fmla="*/ 5082363 w 6368903"/>
              <a:gd name="connsiteY99" fmla="*/ 2317898 h 4550735"/>
              <a:gd name="connsiteX100" fmla="*/ 5124893 w 6368903"/>
              <a:gd name="connsiteY100" fmla="*/ 2349795 h 4550735"/>
              <a:gd name="connsiteX101" fmla="*/ 5220586 w 6368903"/>
              <a:gd name="connsiteY101" fmla="*/ 2413591 h 4550735"/>
              <a:gd name="connsiteX102" fmla="*/ 5252484 w 6368903"/>
              <a:gd name="connsiteY102" fmla="*/ 2434856 h 4550735"/>
              <a:gd name="connsiteX103" fmla="*/ 5348177 w 6368903"/>
              <a:gd name="connsiteY103" fmla="*/ 2488019 h 4550735"/>
              <a:gd name="connsiteX104" fmla="*/ 5401340 w 6368903"/>
              <a:gd name="connsiteY104" fmla="*/ 2519916 h 4550735"/>
              <a:gd name="connsiteX105" fmla="*/ 5475768 w 6368903"/>
              <a:gd name="connsiteY105" fmla="*/ 2551814 h 4550735"/>
              <a:gd name="connsiteX106" fmla="*/ 5539563 w 6368903"/>
              <a:gd name="connsiteY106" fmla="*/ 2594344 h 4550735"/>
              <a:gd name="connsiteX107" fmla="*/ 5571461 w 6368903"/>
              <a:gd name="connsiteY107" fmla="*/ 2658140 h 4550735"/>
              <a:gd name="connsiteX108" fmla="*/ 5592726 w 6368903"/>
              <a:gd name="connsiteY108" fmla="*/ 2743200 h 4550735"/>
              <a:gd name="connsiteX109" fmla="*/ 5582093 w 6368903"/>
              <a:gd name="connsiteY109" fmla="*/ 2902688 h 4550735"/>
              <a:gd name="connsiteX110" fmla="*/ 5571461 w 6368903"/>
              <a:gd name="connsiteY110" fmla="*/ 2934586 h 4550735"/>
              <a:gd name="connsiteX111" fmla="*/ 5539563 w 6368903"/>
              <a:gd name="connsiteY111" fmla="*/ 2966484 h 4550735"/>
              <a:gd name="connsiteX112" fmla="*/ 5518298 w 6368903"/>
              <a:gd name="connsiteY112" fmla="*/ 2998381 h 4550735"/>
              <a:gd name="connsiteX113" fmla="*/ 5497033 w 6368903"/>
              <a:gd name="connsiteY113" fmla="*/ 3062177 h 4550735"/>
              <a:gd name="connsiteX114" fmla="*/ 5507665 w 6368903"/>
              <a:gd name="connsiteY114" fmla="*/ 3147237 h 4550735"/>
              <a:gd name="connsiteX115" fmla="*/ 5528931 w 6368903"/>
              <a:gd name="connsiteY115" fmla="*/ 3168502 h 4550735"/>
              <a:gd name="connsiteX116" fmla="*/ 5592726 w 6368903"/>
              <a:gd name="connsiteY116" fmla="*/ 3221665 h 4550735"/>
              <a:gd name="connsiteX117" fmla="*/ 5613991 w 6368903"/>
              <a:gd name="connsiteY117" fmla="*/ 3264195 h 4550735"/>
              <a:gd name="connsiteX118" fmla="*/ 5805377 w 6368903"/>
              <a:gd name="connsiteY118" fmla="*/ 3402419 h 4550735"/>
              <a:gd name="connsiteX119" fmla="*/ 5954233 w 6368903"/>
              <a:gd name="connsiteY119" fmla="*/ 3498112 h 4550735"/>
              <a:gd name="connsiteX120" fmla="*/ 6028661 w 6368903"/>
              <a:gd name="connsiteY120" fmla="*/ 3530009 h 4550735"/>
              <a:gd name="connsiteX121" fmla="*/ 6092456 w 6368903"/>
              <a:gd name="connsiteY121" fmla="*/ 3551274 h 4550735"/>
              <a:gd name="connsiteX122" fmla="*/ 6156251 w 6368903"/>
              <a:gd name="connsiteY122" fmla="*/ 3615070 h 4550735"/>
              <a:gd name="connsiteX123" fmla="*/ 6230679 w 6368903"/>
              <a:gd name="connsiteY123" fmla="*/ 3646967 h 4550735"/>
              <a:gd name="connsiteX124" fmla="*/ 6273210 w 6368903"/>
              <a:gd name="connsiteY124" fmla="*/ 3689498 h 4550735"/>
              <a:gd name="connsiteX125" fmla="*/ 6305107 w 6368903"/>
              <a:gd name="connsiteY125" fmla="*/ 3710763 h 4550735"/>
              <a:gd name="connsiteX126" fmla="*/ 6358270 w 6368903"/>
              <a:gd name="connsiteY126" fmla="*/ 3785191 h 4550735"/>
              <a:gd name="connsiteX127" fmla="*/ 6368903 w 6368903"/>
              <a:gd name="connsiteY127" fmla="*/ 3817088 h 4550735"/>
              <a:gd name="connsiteX128" fmla="*/ 6347638 w 6368903"/>
              <a:gd name="connsiteY128" fmla="*/ 3891516 h 4550735"/>
              <a:gd name="connsiteX129" fmla="*/ 6305107 w 6368903"/>
              <a:gd name="connsiteY129" fmla="*/ 3934047 h 4550735"/>
              <a:gd name="connsiteX130" fmla="*/ 6262577 w 6368903"/>
              <a:gd name="connsiteY130" fmla="*/ 3997842 h 4550735"/>
              <a:gd name="connsiteX131" fmla="*/ 6230679 w 6368903"/>
              <a:gd name="connsiteY131" fmla="*/ 4008474 h 4550735"/>
              <a:gd name="connsiteX132" fmla="*/ 6166884 w 6368903"/>
              <a:gd name="connsiteY132" fmla="*/ 4051005 h 4550735"/>
              <a:gd name="connsiteX133" fmla="*/ 6092456 w 6368903"/>
              <a:gd name="connsiteY133" fmla="*/ 4104167 h 4550735"/>
              <a:gd name="connsiteX134" fmla="*/ 5975498 w 6368903"/>
              <a:gd name="connsiteY134" fmla="*/ 4146698 h 4550735"/>
              <a:gd name="connsiteX135" fmla="*/ 5943600 w 6368903"/>
              <a:gd name="connsiteY135" fmla="*/ 4167963 h 4550735"/>
              <a:gd name="connsiteX136" fmla="*/ 5869172 w 6368903"/>
              <a:gd name="connsiteY136" fmla="*/ 4210493 h 4550735"/>
              <a:gd name="connsiteX137" fmla="*/ 5816010 w 6368903"/>
              <a:gd name="connsiteY137" fmla="*/ 4253023 h 4550735"/>
              <a:gd name="connsiteX138" fmla="*/ 5762847 w 6368903"/>
              <a:gd name="connsiteY138" fmla="*/ 4306186 h 4550735"/>
              <a:gd name="connsiteX139" fmla="*/ 5730949 w 6368903"/>
              <a:gd name="connsiteY139" fmla="*/ 4327451 h 4550735"/>
              <a:gd name="connsiteX140" fmla="*/ 5720317 w 6368903"/>
              <a:gd name="connsiteY140" fmla="*/ 4359349 h 4550735"/>
              <a:gd name="connsiteX141" fmla="*/ 5699051 w 6368903"/>
              <a:gd name="connsiteY141" fmla="*/ 4550735 h 45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368903" h="4550735">
                <a:moveTo>
                  <a:pt x="0" y="2413591"/>
                </a:moveTo>
                <a:cubicBezTo>
                  <a:pt x="54625" y="2277027"/>
                  <a:pt x="-16366" y="2446323"/>
                  <a:pt x="53163" y="2307265"/>
                </a:cubicBezTo>
                <a:cubicBezTo>
                  <a:pt x="85426" y="2242740"/>
                  <a:pt x="74034" y="2211969"/>
                  <a:pt x="138224" y="2147777"/>
                </a:cubicBezTo>
                <a:cubicBezTo>
                  <a:pt x="148856" y="2137144"/>
                  <a:pt x="162240" y="2128685"/>
                  <a:pt x="170121" y="2115879"/>
                </a:cubicBezTo>
                <a:cubicBezTo>
                  <a:pt x="190888" y="2082132"/>
                  <a:pt x="205563" y="2044996"/>
                  <a:pt x="223284" y="2009554"/>
                </a:cubicBezTo>
                <a:cubicBezTo>
                  <a:pt x="233917" y="1988289"/>
                  <a:pt x="247664" y="1968313"/>
                  <a:pt x="255182" y="1945758"/>
                </a:cubicBezTo>
                <a:cubicBezTo>
                  <a:pt x="258726" y="1935125"/>
                  <a:pt x="260802" y="1923885"/>
                  <a:pt x="265814" y="1913860"/>
                </a:cubicBezTo>
                <a:cubicBezTo>
                  <a:pt x="302984" y="1839520"/>
                  <a:pt x="317453" y="1854639"/>
                  <a:pt x="350875" y="1754372"/>
                </a:cubicBezTo>
                <a:cubicBezTo>
                  <a:pt x="365362" y="1710910"/>
                  <a:pt x="386362" y="1645287"/>
                  <a:pt x="404038" y="1605516"/>
                </a:cubicBezTo>
                <a:cubicBezTo>
                  <a:pt x="420131" y="1569306"/>
                  <a:pt x="442484" y="1535982"/>
                  <a:pt x="457200" y="1499191"/>
                </a:cubicBezTo>
                <a:cubicBezTo>
                  <a:pt x="464288" y="1481470"/>
                  <a:pt x="472429" y="1464135"/>
                  <a:pt x="478465" y="1446028"/>
                </a:cubicBezTo>
                <a:cubicBezTo>
                  <a:pt x="483086" y="1432165"/>
                  <a:pt x="483967" y="1417181"/>
                  <a:pt x="489098" y="1403498"/>
                </a:cubicBezTo>
                <a:cubicBezTo>
                  <a:pt x="494663" y="1388657"/>
                  <a:pt x="504798" y="1375808"/>
                  <a:pt x="510363" y="1360967"/>
                </a:cubicBezTo>
                <a:cubicBezTo>
                  <a:pt x="515494" y="1347284"/>
                  <a:pt x="514461" y="1331507"/>
                  <a:pt x="520996" y="1318437"/>
                </a:cubicBezTo>
                <a:cubicBezTo>
                  <a:pt x="528921" y="1302587"/>
                  <a:pt x="542261" y="1290084"/>
                  <a:pt x="552893" y="1275907"/>
                </a:cubicBezTo>
                <a:cubicBezTo>
                  <a:pt x="555179" y="1264477"/>
                  <a:pt x="564351" y="1207192"/>
                  <a:pt x="574158" y="1190847"/>
                </a:cubicBezTo>
                <a:cubicBezTo>
                  <a:pt x="579316" y="1182251"/>
                  <a:pt x="588335" y="1176670"/>
                  <a:pt x="595424" y="1169581"/>
                </a:cubicBezTo>
                <a:cubicBezTo>
                  <a:pt x="598968" y="1158949"/>
                  <a:pt x="600496" y="1147415"/>
                  <a:pt x="606056" y="1137684"/>
                </a:cubicBezTo>
                <a:cubicBezTo>
                  <a:pt x="614848" y="1122298"/>
                  <a:pt x="627654" y="1109574"/>
                  <a:pt x="637954" y="1095154"/>
                </a:cubicBezTo>
                <a:cubicBezTo>
                  <a:pt x="645382" y="1084755"/>
                  <a:pt x="652131" y="1073889"/>
                  <a:pt x="659219" y="1063256"/>
                </a:cubicBezTo>
                <a:cubicBezTo>
                  <a:pt x="669852" y="1027814"/>
                  <a:pt x="677834" y="991466"/>
                  <a:pt x="691117" y="956930"/>
                </a:cubicBezTo>
                <a:cubicBezTo>
                  <a:pt x="695704" y="945003"/>
                  <a:pt x="707192" y="936710"/>
                  <a:pt x="712382" y="925033"/>
                </a:cubicBezTo>
                <a:cubicBezTo>
                  <a:pt x="721486" y="904549"/>
                  <a:pt x="726559" y="882502"/>
                  <a:pt x="733647" y="861237"/>
                </a:cubicBezTo>
                <a:cubicBezTo>
                  <a:pt x="737191" y="836428"/>
                  <a:pt x="739796" y="811466"/>
                  <a:pt x="744279" y="786809"/>
                </a:cubicBezTo>
                <a:cubicBezTo>
                  <a:pt x="749618" y="757445"/>
                  <a:pt x="756437" y="739705"/>
                  <a:pt x="765544" y="712381"/>
                </a:cubicBezTo>
                <a:cubicBezTo>
                  <a:pt x="936082" y="761108"/>
                  <a:pt x="776989" y="707473"/>
                  <a:pt x="871870" y="754912"/>
                </a:cubicBezTo>
                <a:cubicBezTo>
                  <a:pt x="888860" y="763407"/>
                  <a:pt x="930408" y="771637"/>
                  <a:pt x="946298" y="776177"/>
                </a:cubicBezTo>
                <a:cubicBezTo>
                  <a:pt x="957075" y="779256"/>
                  <a:pt x="967563" y="783265"/>
                  <a:pt x="978196" y="786809"/>
                </a:cubicBezTo>
                <a:cubicBezTo>
                  <a:pt x="1187303" y="783265"/>
                  <a:pt x="1396566" y="785006"/>
                  <a:pt x="1605517" y="776177"/>
                </a:cubicBezTo>
                <a:cubicBezTo>
                  <a:pt x="1746334" y="770227"/>
                  <a:pt x="1696821" y="758669"/>
                  <a:pt x="1796903" y="733647"/>
                </a:cubicBezTo>
                <a:cubicBezTo>
                  <a:pt x="1825256" y="726558"/>
                  <a:pt x="1853767" y="720071"/>
                  <a:pt x="1881963" y="712381"/>
                </a:cubicBezTo>
                <a:cubicBezTo>
                  <a:pt x="1892776" y="709432"/>
                  <a:pt x="1902920" y="704180"/>
                  <a:pt x="1913861" y="701749"/>
                </a:cubicBezTo>
                <a:cubicBezTo>
                  <a:pt x="1934906" y="697072"/>
                  <a:pt x="1956391" y="694660"/>
                  <a:pt x="1977656" y="691116"/>
                </a:cubicBezTo>
                <a:cubicBezTo>
                  <a:pt x="1984744" y="680484"/>
                  <a:pt x="1988452" y="666547"/>
                  <a:pt x="1998921" y="659219"/>
                </a:cubicBezTo>
                <a:cubicBezTo>
                  <a:pt x="2084269" y="599476"/>
                  <a:pt x="2075804" y="638934"/>
                  <a:pt x="2147777" y="574158"/>
                </a:cubicBezTo>
                <a:cubicBezTo>
                  <a:pt x="2246085" y="485680"/>
                  <a:pt x="2137967" y="547164"/>
                  <a:pt x="2232838" y="499730"/>
                </a:cubicBezTo>
                <a:cubicBezTo>
                  <a:pt x="2247015" y="485553"/>
                  <a:pt x="2260280" y="470402"/>
                  <a:pt x="2275368" y="457200"/>
                </a:cubicBezTo>
                <a:cubicBezTo>
                  <a:pt x="2288704" y="445531"/>
                  <a:pt x="2307265" y="439479"/>
                  <a:pt x="2317898" y="425302"/>
                </a:cubicBezTo>
                <a:cubicBezTo>
                  <a:pt x="2329349" y="410033"/>
                  <a:pt x="2329894" y="388824"/>
                  <a:pt x="2339163" y="372140"/>
                </a:cubicBezTo>
                <a:cubicBezTo>
                  <a:pt x="2347769" y="356649"/>
                  <a:pt x="2362455" y="345100"/>
                  <a:pt x="2371061" y="329609"/>
                </a:cubicBezTo>
                <a:cubicBezTo>
                  <a:pt x="2380330" y="312925"/>
                  <a:pt x="2383791" y="293518"/>
                  <a:pt x="2392326" y="276447"/>
                </a:cubicBezTo>
                <a:cubicBezTo>
                  <a:pt x="2398041" y="265017"/>
                  <a:pt x="2407385" y="255720"/>
                  <a:pt x="2413591" y="244549"/>
                </a:cubicBezTo>
                <a:cubicBezTo>
                  <a:pt x="2425137" y="223766"/>
                  <a:pt x="2435651" y="202398"/>
                  <a:pt x="2445489" y="180754"/>
                </a:cubicBezTo>
                <a:cubicBezTo>
                  <a:pt x="2482649" y="99002"/>
                  <a:pt x="2448702" y="154669"/>
                  <a:pt x="2488019" y="95693"/>
                </a:cubicBezTo>
                <a:cubicBezTo>
                  <a:pt x="2513325" y="19775"/>
                  <a:pt x="2496850" y="50549"/>
                  <a:pt x="2530549" y="0"/>
                </a:cubicBezTo>
                <a:cubicBezTo>
                  <a:pt x="2544726" y="3544"/>
                  <a:pt x="2561668" y="1504"/>
                  <a:pt x="2573079" y="10633"/>
                </a:cubicBezTo>
                <a:cubicBezTo>
                  <a:pt x="2581831" y="17634"/>
                  <a:pt x="2579297" y="32229"/>
                  <a:pt x="2583712" y="42530"/>
                </a:cubicBezTo>
                <a:cubicBezTo>
                  <a:pt x="2589956" y="57098"/>
                  <a:pt x="2594540" y="73132"/>
                  <a:pt x="2604977" y="85060"/>
                </a:cubicBezTo>
                <a:cubicBezTo>
                  <a:pt x="2619921" y="102139"/>
                  <a:pt x="2641061" y="112647"/>
                  <a:pt x="2658140" y="127591"/>
                </a:cubicBezTo>
                <a:cubicBezTo>
                  <a:pt x="2669456" y="137493"/>
                  <a:pt x="2676983" y="152028"/>
                  <a:pt x="2690038" y="159488"/>
                </a:cubicBezTo>
                <a:cubicBezTo>
                  <a:pt x="2702726" y="166738"/>
                  <a:pt x="2718885" y="164990"/>
                  <a:pt x="2732568" y="170121"/>
                </a:cubicBezTo>
                <a:cubicBezTo>
                  <a:pt x="2791326" y="192156"/>
                  <a:pt x="2764448" y="194278"/>
                  <a:pt x="2828261" y="223284"/>
                </a:cubicBezTo>
                <a:cubicBezTo>
                  <a:pt x="2848667" y="232560"/>
                  <a:pt x="2871244" y="236224"/>
                  <a:pt x="2892056" y="244549"/>
                </a:cubicBezTo>
                <a:cubicBezTo>
                  <a:pt x="2909777" y="251637"/>
                  <a:pt x="2927348" y="259112"/>
                  <a:pt x="2945219" y="265814"/>
                </a:cubicBezTo>
                <a:cubicBezTo>
                  <a:pt x="2955713" y="269749"/>
                  <a:pt x="2967092" y="271435"/>
                  <a:pt x="2977117" y="276447"/>
                </a:cubicBezTo>
                <a:cubicBezTo>
                  <a:pt x="3057322" y="316550"/>
                  <a:pt x="3003138" y="295872"/>
                  <a:pt x="3062177" y="329609"/>
                </a:cubicBezTo>
                <a:cubicBezTo>
                  <a:pt x="3110184" y="357041"/>
                  <a:pt x="3210373" y="394735"/>
                  <a:pt x="3242931" y="404037"/>
                </a:cubicBezTo>
                <a:cubicBezTo>
                  <a:pt x="3267740" y="411125"/>
                  <a:pt x="3293059" y="416624"/>
                  <a:pt x="3317358" y="425302"/>
                </a:cubicBezTo>
                <a:cubicBezTo>
                  <a:pt x="3447309" y="471714"/>
                  <a:pt x="3334901" y="449073"/>
                  <a:pt x="3466214" y="467833"/>
                </a:cubicBezTo>
                <a:cubicBezTo>
                  <a:pt x="3474358" y="470887"/>
                  <a:pt x="3554899" y="502285"/>
                  <a:pt x="3583172" y="510363"/>
                </a:cubicBezTo>
                <a:cubicBezTo>
                  <a:pt x="3663304" y="533258"/>
                  <a:pt x="3587209" y="505597"/>
                  <a:pt x="3678865" y="542260"/>
                </a:cubicBezTo>
                <a:cubicBezTo>
                  <a:pt x="3735766" y="599161"/>
                  <a:pt x="3652543" y="520421"/>
                  <a:pt x="3742661" y="584791"/>
                </a:cubicBezTo>
                <a:cubicBezTo>
                  <a:pt x="3754897" y="593531"/>
                  <a:pt x="3762047" y="608347"/>
                  <a:pt x="3774558" y="616688"/>
                </a:cubicBezTo>
                <a:cubicBezTo>
                  <a:pt x="3794340" y="629876"/>
                  <a:pt x="3817089" y="637953"/>
                  <a:pt x="3838354" y="648586"/>
                </a:cubicBezTo>
                <a:cubicBezTo>
                  <a:pt x="3831266" y="691116"/>
                  <a:pt x="3827547" y="734348"/>
                  <a:pt x="3817089" y="776177"/>
                </a:cubicBezTo>
                <a:cubicBezTo>
                  <a:pt x="3783849" y="909132"/>
                  <a:pt x="3826331" y="743830"/>
                  <a:pt x="3795824" y="850605"/>
                </a:cubicBezTo>
                <a:cubicBezTo>
                  <a:pt x="3791810" y="864656"/>
                  <a:pt x="3790322" y="879452"/>
                  <a:pt x="3785191" y="893135"/>
                </a:cubicBezTo>
                <a:cubicBezTo>
                  <a:pt x="3757232" y="967691"/>
                  <a:pt x="3773507" y="905871"/>
                  <a:pt x="3742661" y="967563"/>
                </a:cubicBezTo>
                <a:cubicBezTo>
                  <a:pt x="3737649" y="977587"/>
                  <a:pt x="3737040" y="989436"/>
                  <a:pt x="3732028" y="999460"/>
                </a:cubicBezTo>
                <a:cubicBezTo>
                  <a:pt x="3678642" y="1106230"/>
                  <a:pt x="3745414" y="943420"/>
                  <a:pt x="3689498" y="1073888"/>
                </a:cubicBezTo>
                <a:cubicBezTo>
                  <a:pt x="3663791" y="1133871"/>
                  <a:pt x="3695212" y="1076370"/>
                  <a:pt x="3668233" y="1148316"/>
                </a:cubicBezTo>
                <a:cubicBezTo>
                  <a:pt x="3662668" y="1163157"/>
                  <a:pt x="3652855" y="1176130"/>
                  <a:pt x="3646968" y="1190847"/>
                </a:cubicBezTo>
                <a:cubicBezTo>
                  <a:pt x="3638643" y="1211659"/>
                  <a:pt x="3625703" y="1254642"/>
                  <a:pt x="3625703" y="1254642"/>
                </a:cubicBezTo>
                <a:cubicBezTo>
                  <a:pt x="3629247" y="1325526"/>
                  <a:pt x="3624001" y="1397401"/>
                  <a:pt x="3636335" y="1467293"/>
                </a:cubicBezTo>
                <a:cubicBezTo>
                  <a:pt x="3638556" y="1479877"/>
                  <a:pt x="3646967" y="1442483"/>
                  <a:pt x="3657600" y="1435395"/>
                </a:cubicBezTo>
                <a:cubicBezTo>
                  <a:pt x="3669759" y="1427289"/>
                  <a:pt x="3685954" y="1428307"/>
                  <a:pt x="3700131" y="1424763"/>
                </a:cubicBezTo>
                <a:cubicBezTo>
                  <a:pt x="3746205" y="1428307"/>
                  <a:pt x="3792500" y="1429663"/>
                  <a:pt x="3838354" y="1435395"/>
                </a:cubicBezTo>
                <a:cubicBezTo>
                  <a:pt x="3875595" y="1440050"/>
                  <a:pt x="3886938" y="1463336"/>
                  <a:pt x="3923414" y="1477926"/>
                </a:cubicBezTo>
                <a:cubicBezTo>
                  <a:pt x="3940193" y="1484638"/>
                  <a:pt x="3958856" y="1485014"/>
                  <a:pt x="3976577" y="1488558"/>
                </a:cubicBezTo>
                <a:cubicBezTo>
                  <a:pt x="3994298" y="1499191"/>
                  <a:pt x="4010552" y="1512781"/>
                  <a:pt x="4029740" y="1520456"/>
                </a:cubicBezTo>
                <a:cubicBezTo>
                  <a:pt x="4046519" y="1527168"/>
                  <a:pt x="4065294" y="1527024"/>
                  <a:pt x="4082903" y="1531088"/>
                </a:cubicBezTo>
                <a:cubicBezTo>
                  <a:pt x="4111381" y="1537660"/>
                  <a:pt x="4139610" y="1545265"/>
                  <a:pt x="4167963" y="1552354"/>
                </a:cubicBezTo>
                <a:cubicBezTo>
                  <a:pt x="4201075" y="1574429"/>
                  <a:pt x="4242811" y="1600549"/>
                  <a:pt x="4274289" y="1626781"/>
                </a:cubicBezTo>
                <a:cubicBezTo>
                  <a:pt x="4281990" y="1633199"/>
                  <a:pt x="4287534" y="1642032"/>
                  <a:pt x="4295554" y="1648047"/>
                </a:cubicBezTo>
                <a:cubicBezTo>
                  <a:pt x="4316000" y="1663382"/>
                  <a:pt x="4338084" y="1676400"/>
                  <a:pt x="4359349" y="1690577"/>
                </a:cubicBezTo>
                <a:cubicBezTo>
                  <a:pt x="4378465" y="1719251"/>
                  <a:pt x="4383910" y="1721357"/>
                  <a:pt x="4391247" y="1754372"/>
                </a:cubicBezTo>
                <a:cubicBezTo>
                  <a:pt x="4408791" y="1833319"/>
                  <a:pt x="4384188" y="1800475"/>
                  <a:pt x="4423144" y="1839433"/>
                </a:cubicBezTo>
                <a:cubicBezTo>
                  <a:pt x="4447123" y="1911366"/>
                  <a:pt x="4415452" y="1824046"/>
                  <a:pt x="4465675" y="1924493"/>
                </a:cubicBezTo>
                <a:cubicBezTo>
                  <a:pt x="4489653" y="1972449"/>
                  <a:pt x="4459481" y="1942579"/>
                  <a:pt x="4497572" y="1988288"/>
                </a:cubicBezTo>
                <a:cubicBezTo>
                  <a:pt x="4507198" y="1999840"/>
                  <a:pt x="4519844" y="2008634"/>
                  <a:pt x="4529470" y="2020186"/>
                </a:cubicBezTo>
                <a:cubicBezTo>
                  <a:pt x="4561076" y="2058114"/>
                  <a:pt x="4548681" y="2072118"/>
                  <a:pt x="4603898" y="2105247"/>
                </a:cubicBezTo>
                <a:cubicBezTo>
                  <a:pt x="4621619" y="2115879"/>
                  <a:pt x="4638996" y="2127108"/>
                  <a:pt x="4657061" y="2137144"/>
                </a:cubicBezTo>
                <a:cubicBezTo>
                  <a:pt x="4670916" y="2144841"/>
                  <a:pt x="4685829" y="2150545"/>
                  <a:pt x="4699591" y="2158409"/>
                </a:cubicBezTo>
                <a:cubicBezTo>
                  <a:pt x="4710686" y="2164749"/>
                  <a:pt x="4721510" y="2171691"/>
                  <a:pt x="4731489" y="2179674"/>
                </a:cubicBezTo>
                <a:cubicBezTo>
                  <a:pt x="4739317" y="2185936"/>
                  <a:pt x="4743540" y="2196991"/>
                  <a:pt x="4752754" y="2200940"/>
                </a:cubicBezTo>
                <a:cubicBezTo>
                  <a:pt x="4769365" y="2208059"/>
                  <a:pt x="4788275" y="2207652"/>
                  <a:pt x="4805917" y="2211572"/>
                </a:cubicBezTo>
                <a:cubicBezTo>
                  <a:pt x="4820182" y="2214742"/>
                  <a:pt x="4834764" y="2217074"/>
                  <a:pt x="4848447" y="2222205"/>
                </a:cubicBezTo>
                <a:cubicBezTo>
                  <a:pt x="4895735" y="2239938"/>
                  <a:pt x="4879665" y="2244500"/>
                  <a:pt x="4922875" y="2254102"/>
                </a:cubicBezTo>
                <a:cubicBezTo>
                  <a:pt x="5035151" y="2279052"/>
                  <a:pt x="4946761" y="2251433"/>
                  <a:pt x="5018568" y="2275367"/>
                </a:cubicBezTo>
                <a:cubicBezTo>
                  <a:pt x="5061895" y="2318696"/>
                  <a:pt x="5013704" y="2274987"/>
                  <a:pt x="5082363" y="2317898"/>
                </a:cubicBezTo>
                <a:cubicBezTo>
                  <a:pt x="5097390" y="2327290"/>
                  <a:pt x="5110376" y="2339633"/>
                  <a:pt x="5124893" y="2349795"/>
                </a:cubicBezTo>
                <a:cubicBezTo>
                  <a:pt x="5156299" y="2371779"/>
                  <a:pt x="5188688" y="2392326"/>
                  <a:pt x="5220586" y="2413591"/>
                </a:cubicBezTo>
                <a:cubicBezTo>
                  <a:pt x="5231219" y="2420679"/>
                  <a:pt x="5241054" y="2429141"/>
                  <a:pt x="5252484" y="2434856"/>
                </a:cubicBezTo>
                <a:cubicBezTo>
                  <a:pt x="5359767" y="2488498"/>
                  <a:pt x="5279266" y="2444951"/>
                  <a:pt x="5348177" y="2488019"/>
                </a:cubicBezTo>
                <a:cubicBezTo>
                  <a:pt x="5365702" y="2498972"/>
                  <a:pt x="5382856" y="2510674"/>
                  <a:pt x="5401340" y="2519916"/>
                </a:cubicBezTo>
                <a:cubicBezTo>
                  <a:pt x="5489326" y="2563909"/>
                  <a:pt x="5365158" y="2485448"/>
                  <a:pt x="5475768" y="2551814"/>
                </a:cubicBezTo>
                <a:cubicBezTo>
                  <a:pt x="5497683" y="2564963"/>
                  <a:pt x="5539563" y="2594344"/>
                  <a:pt x="5539563" y="2594344"/>
                </a:cubicBezTo>
                <a:cubicBezTo>
                  <a:pt x="5561896" y="2627845"/>
                  <a:pt x="5561302" y="2620893"/>
                  <a:pt x="5571461" y="2658140"/>
                </a:cubicBezTo>
                <a:cubicBezTo>
                  <a:pt x="5579151" y="2686336"/>
                  <a:pt x="5592726" y="2743200"/>
                  <a:pt x="5592726" y="2743200"/>
                </a:cubicBezTo>
                <a:cubicBezTo>
                  <a:pt x="5589182" y="2796363"/>
                  <a:pt x="5587977" y="2849733"/>
                  <a:pt x="5582093" y="2902688"/>
                </a:cubicBezTo>
                <a:cubicBezTo>
                  <a:pt x="5580855" y="2913827"/>
                  <a:pt x="5577678" y="2925261"/>
                  <a:pt x="5571461" y="2934586"/>
                </a:cubicBezTo>
                <a:cubicBezTo>
                  <a:pt x="5563120" y="2947097"/>
                  <a:pt x="5549189" y="2954932"/>
                  <a:pt x="5539563" y="2966484"/>
                </a:cubicBezTo>
                <a:cubicBezTo>
                  <a:pt x="5531382" y="2976301"/>
                  <a:pt x="5523488" y="2986704"/>
                  <a:pt x="5518298" y="2998381"/>
                </a:cubicBezTo>
                <a:cubicBezTo>
                  <a:pt x="5509194" y="3018865"/>
                  <a:pt x="5497033" y="3062177"/>
                  <a:pt x="5497033" y="3062177"/>
                </a:cubicBezTo>
                <a:cubicBezTo>
                  <a:pt x="5500577" y="3090530"/>
                  <a:pt x="5499454" y="3119868"/>
                  <a:pt x="5507665" y="3147237"/>
                </a:cubicBezTo>
                <a:cubicBezTo>
                  <a:pt x="5510546" y="3156839"/>
                  <a:pt x="5521387" y="3161901"/>
                  <a:pt x="5528931" y="3168502"/>
                </a:cubicBezTo>
                <a:cubicBezTo>
                  <a:pt x="5549763" y="3186730"/>
                  <a:pt x="5571461" y="3203944"/>
                  <a:pt x="5592726" y="3221665"/>
                </a:cubicBezTo>
                <a:cubicBezTo>
                  <a:pt x="5599814" y="3235842"/>
                  <a:pt x="5602783" y="3252987"/>
                  <a:pt x="5613991" y="3264195"/>
                </a:cubicBezTo>
                <a:cubicBezTo>
                  <a:pt x="5660335" y="3310539"/>
                  <a:pt x="5751586" y="3365179"/>
                  <a:pt x="5805377" y="3402419"/>
                </a:cubicBezTo>
                <a:cubicBezTo>
                  <a:pt x="5854414" y="3436368"/>
                  <a:pt x="5894658" y="3478255"/>
                  <a:pt x="5954233" y="3498112"/>
                </a:cubicBezTo>
                <a:cubicBezTo>
                  <a:pt x="6056893" y="3532330"/>
                  <a:pt x="5897299" y="3477464"/>
                  <a:pt x="6028661" y="3530009"/>
                </a:cubicBezTo>
                <a:cubicBezTo>
                  <a:pt x="6049473" y="3538334"/>
                  <a:pt x="6092456" y="3551274"/>
                  <a:pt x="6092456" y="3551274"/>
                </a:cubicBezTo>
                <a:cubicBezTo>
                  <a:pt x="6113721" y="3572539"/>
                  <a:pt x="6127721" y="3605560"/>
                  <a:pt x="6156251" y="3615070"/>
                </a:cubicBezTo>
                <a:cubicBezTo>
                  <a:pt x="6203186" y="3630714"/>
                  <a:pt x="6178124" y="3620690"/>
                  <a:pt x="6230679" y="3646967"/>
                </a:cubicBezTo>
                <a:cubicBezTo>
                  <a:pt x="6244856" y="3661144"/>
                  <a:pt x="6256528" y="3678377"/>
                  <a:pt x="6273210" y="3689498"/>
                </a:cubicBezTo>
                <a:cubicBezTo>
                  <a:pt x="6283842" y="3696586"/>
                  <a:pt x="6296071" y="3701727"/>
                  <a:pt x="6305107" y="3710763"/>
                </a:cubicBezTo>
                <a:cubicBezTo>
                  <a:pt x="6309926" y="3715582"/>
                  <a:pt x="6352232" y="3773114"/>
                  <a:pt x="6358270" y="3785191"/>
                </a:cubicBezTo>
                <a:cubicBezTo>
                  <a:pt x="6363282" y="3795215"/>
                  <a:pt x="6365359" y="3806456"/>
                  <a:pt x="6368903" y="3817088"/>
                </a:cubicBezTo>
                <a:cubicBezTo>
                  <a:pt x="6367792" y="3821532"/>
                  <a:pt x="6353504" y="3883304"/>
                  <a:pt x="6347638" y="3891516"/>
                </a:cubicBezTo>
                <a:cubicBezTo>
                  <a:pt x="6335985" y="3907831"/>
                  <a:pt x="6305107" y="3934047"/>
                  <a:pt x="6305107" y="3934047"/>
                </a:cubicBezTo>
                <a:cubicBezTo>
                  <a:pt x="6293960" y="3967489"/>
                  <a:pt x="6296711" y="3975086"/>
                  <a:pt x="6262577" y="3997842"/>
                </a:cubicBezTo>
                <a:cubicBezTo>
                  <a:pt x="6253252" y="4004059"/>
                  <a:pt x="6241312" y="4004930"/>
                  <a:pt x="6230679" y="4008474"/>
                </a:cubicBezTo>
                <a:cubicBezTo>
                  <a:pt x="6187352" y="4051803"/>
                  <a:pt x="6235543" y="4008094"/>
                  <a:pt x="6166884" y="4051005"/>
                </a:cubicBezTo>
                <a:cubicBezTo>
                  <a:pt x="6157215" y="4057048"/>
                  <a:pt x="6108030" y="4097245"/>
                  <a:pt x="6092456" y="4104167"/>
                </a:cubicBezTo>
                <a:cubicBezTo>
                  <a:pt x="6003140" y="4143864"/>
                  <a:pt x="6055787" y="4106554"/>
                  <a:pt x="5975498" y="4146698"/>
                </a:cubicBezTo>
                <a:cubicBezTo>
                  <a:pt x="5964068" y="4152413"/>
                  <a:pt x="5954695" y="4161623"/>
                  <a:pt x="5943600" y="4167963"/>
                </a:cubicBezTo>
                <a:cubicBezTo>
                  <a:pt x="5849170" y="4221923"/>
                  <a:pt x="5946887" y="4158684"/>
                  <a:pt x="5869172" y="4210493"/>
                </a:cubicBezTo>
                <a:cubicBezTo>
                  <a:pt x="5813806" y="4293543"/>
                  <a:pt x="5884486" y="4201666"/>
                  <a:pt x="5816010" y="4253023"/>
                </a:cubicBezTo>
                <a:cubicBezTo>
                  <a:pt x="5795961" y="4268060"/>
                  <a:pt x="5783699" y="4292285"/>
                  <a:pt x="5762847" y="4306186"/>
                </a:cubicBezTo>
                <a:lnTo>
                  <a:pt x="5730949" y="4327451"/>
                </a:lnTo>
                <a:cubicBezTo>
                  <a:pt x="5727405" y="4338084"/>
                  <a:pt x="5721902" y="4348254"/>
                  <a:pt x="5720317" y="4359349"/>
                </a:cubicBezTo>
                <a:cubicBezTo>
                  <a:pt x="5711239" y="4422892"/>
                  <a:pt x="5699051" y="4550735"/>
                  <a:pt x="5699051" y="4550735"/>
                </a:cubicBezTo>
              </a:path>
            </a:pathLst>
          </a:custGeom>
          <a:ln w="57150">
            <a:prstDash val="sysDot"/>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fr-BE"/>
          </a:p>
        </p:txBody>
      </p:sp>
    </p:spTree>
    <p:extLst>
      <p:ext uri="{BB962C8B-B14F-4D97-AF65-F5344CB8AC3E}">
        <p14:creationId xmlns:p14="http://schemas.microsoft.com/office/powerpoint/2010/main" val="41965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11" name="Rectangle 10"/>
          <p:cNvSpPr/>
          <p:nvPr/>
        </p:nvSpPr>
        <p:spPr>
          <a:xfrm>
            <a:off x="4097082" y="601524"/>
            <a:ext cx="4700680"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Historiek</a:t>
            </a:r>
            <a:r>
              <a:rPr lang="fr-BE" sz="2800" b="0" i="0" u="none" strike="noStrike" baseline="0" dirty="0" smtClean="0">
                <a:latin typeface="Heavitas"/>
              </a:rPr>
              <a:t>: </a:t>
            </a:r>
            <a:r>
              <a:rPr lang="fr-BE" sz="2800" b="0" i="0" u="none" strike="noStrike" baseline="0" dirty="0" err="1" smtClean="0">
                <a:latin typeface="Heavitas"/>
              </a:rPr>
              <a:t>UIA</a:t>
            </a:r>
            <a:endParaRPr lang="fr-BE" sz="2800" dirty="0"/>
          </a:p>
        </p:txBody>
      </p:sp>
      <p:sp>
        <p:nvSpPr>
          <p:cNvPr id="12" name="Tekstvak 4"/>
          <p:cNvSpPr txBox="1"/>
          <p:nvPr/>
        </p:nvSpPr>
        <p:spPr>
          <a:xfrm>
            <a:off x="651124" y="2276872"/>
            <a:ext cx="7920882" cy="3170099"/>
          </a:xfrm>
          <a:prstGeom prst="rect">
            <a:avLst/>
          </a:prstGeom>
          <a:noFill/>
        </p:spPr>
        <p:txBody>
          <a:bodyPr wrap="square" rtlCol="0">
            <a:spAutoFit/>
          </a:bodyPr>
          <a:lstStyle/>
          <a:p>
            <a:r>
              <a:rPr lang="nl-BE" sz="2000" b="1" dirty="0"/>
              <a:t>Urban </a:t>
            </a:r>
            <a:r>
              <a:rPr lang="nl-BE" sz="2000" b="1" dirty="0" err="1"/>
              <a:t>Innovative</a:t>
            </a:r>
            <a:r>
              <a:rPr lang="nl-BE" sz="2000" b="1" dirty="0"/>
              <a:t> Actions - 2017</a:t>
            </a:r>
          </a:p>
          <a:p>
            <a:r>
              <a:rPr lang="nl-BE" dirty="0" smtClean="0"/>
              <a:t>Samenwerking opgestart in 2016 in het kader van Europese subsidie oproep</a:t>
            </a:r>
          </a:p>
          <a:p>
            <a:endParaRPr lang="nl-BE" dirty="0"/>
          </a:p>
          <a:p>
            <a:r>
              <a:rPr lang="nl-BE" b="1" dirty="0" smtClean="0"/>
              <a:t>Getrokken door 1 gemeente (Vilvoorde)</a:t>
            </a:r>
          </a:p>
          <a:p>
            <a:r>
              <a:rPr lang="nl-BE" dirty="0" smtClean="0"/>
              <a:t>Machelen en Stad Brussel als partners. </a:t>
            </a:r>
          </a:p>
          <a:p>
            <a:r>
              <a:rPr lang="nl-BE" dirty="0" smtClean="0"/>
              <a:t>Aantal, voornamelijk Vlaamse, ondersteunende partners. </a:t>
            </a:r>
          </a:p>
          <a:p>
            <a:endParaRPr lang="nl-BE" dirty="0"/>
          </a:p>
          <a:p>
            <a:endParaRPr lang="nl-BE" dirty="0" smtClean="0"/>
          </a:p>
          <a:p>
            <a:endParaRPr lang="nl-BE" dirty="0" smtClean="0"/>
          </a:p>
          <a:p>
            <a:r>
              <a:rPr lang="nl-BE" dirty="0"/>
              <a:t/>
            </a:r>
            <a:br>
              <a:rPr lang="nl-BE" dirty="0"/>
            </a:br>
            <a:endParaRPr lang="nl-BE"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8085" y="5087967"/>
            <a:ext cx="2985914" cy="1769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1942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11" name="Rectangle 10"/>
          <p:cNvSpPr/>
          <p:nvPr/>
        </p:nvSpPr>
        <p:spPr>
          <a:xfrm>
            <a:off x="4097082" y="601524"/>
            <a:ext cx="4700680"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Historiek</a:t>
            </a:r>
            <a:r>
              <a:rPr lang="fr-BE" sz="2800" b="0" i="0" u="none" strike="noStrike" baseline="0" dirty="0" smtClean="0">
                <a:latin typeface="Heavitas"/>
              </a:rPr>
              <a:t>: </a:t>
            </a:r>
            <a:r>
              <a:rPr lang="fr-BE" sz="2800" b="0" i="0" u="none" strike="noStrike" baseline="0" dirty="0" err="1" smtClean="0">
                <a:latin typeface="Heavitas"/>
              </a:rPr>
              <a:t>UIA</a:t>
            </a:r>
            <a:endParaRPr lang="fr-BE" sz="2800" dirty="0"/>
          </a:p>
        </p:txBody>
      </p:sp>
      <p:sp>
        <p:nvSpPr>
          <p:cNvPr id="12" name="Tekstvak 4"/>
          <p:cNvSpPr txBox="1"/>
          <p:nvPr/>
        </p:nvSpPr>
        <p:spPr>
          <a:xfrm>
            <a:off x="651124" y="1844824"/>
            <a:ext cx="7920882" cy="3170099"/>
          </a:xfrm>
          <a:prstGeom prst="rect">
            <a:avLst/>
          </a:prstGeom>
          <a:solidFill>
            <a:schemeClr val="bg1">
              <a:lumMod val="85000"/>
            </a:schemeClr>
          </a:solidFill>
        </p:spPr>
        <p:txBody>
          <a:bodyPr wrap="square" rtlCol="0">
            <a:spAutoFit/>
          </a:bodyPr>
          <a:lstStyle/>
          <a:p>
            <a:r>
              <a:rPr lang="nl-BE" sz="2000" b="1" dirty="0" smtClean="0"/>
              <a:t>Evaluatie:</a:t>
            </a:r>
          </a:p>
          <a:p>
            <a:pPr marL="285750" indent="-285750">
              <a:buFontTx/>
              <a:buChar char="-"/>
            </a:pPr>
            <a:r>
              <a:rPr lang="nl-BE" dirty="0" smtClean="0"/>
              <a:t>Samenwerking eerst nog informeel: “bottom-up” vanuit administratie</a:t>
            </a:r>
          </a:p>
          <a:p>
            <a:endParaRPr lang="nl-BE" dirty="0" smtClean="0"/>
          </a:p>
          <a:p>
            <a:pPr marL="285750" indent="-285750">
              <a:buFontTx/>
              <a:buChar char="-"/>
            </a:pPr>
            <a:r>
              <a:rPr lang="nl-BE" dirty="0" smtClean="0"/>
              <a:t>Opstartfase: kennis en netwerk opbouwen</a:t>
            </a:r>
          </a:p>
          <a:p>
            <a:pPr marL="285750" indent="-285750">
              <a:buFontTx/>
              <a:buChar char="-"/>
            </a:pPr>
            <a:r>
              <a:rPr lang="nl-BE" dirty="0" smtClean="0"/>
              <a:t>Voorbereidende studies werden opgestart: </a:t>
            </a:r>
          </a:p>
          <a:p>
            <a:r>
              <a:rPr lang="nl-BE" i="1" dirty="0" smtClean="0"/>
              <a:t>     “</a:t>
            </a:r>
            <a:r>
              <a:rPr lang="nl-BE" i="1" dirty="0" err="1" smtClean="0"/>
              <a:t>urban</a:t>
            </a:r>
            <a:r>
              <a:rPr lang="nl-BE" i="1" dirty="0" smtClean="0"/>
              <a:t> </a:t>
            </a:r>
            <a:r>
              <a:rPr lang="nl-BE" i="1" dirty="0" err="1" smtClean="0"/>
              <a:t>metabolism</a:t>
            </a:r>
            <a:r>
              <a:rPr lang="nl-BE" i="1" dirty="0" smtClean="0"/>
              <a:t> as a tool </a:t>
            </a:r>
            <a:r>
              <a:rPr lang="nl-BE" i="1" dirty="0" err="1" smtClean="0"/>
              <a:t>to</a:t>
            </a:r>
            <a:r>
              <a:rPr lang="nl-BE" i="1" dirty="0" smtClean="0"/>
              <a:t> </a:t>
            </a:r>
            <a:r>
              <a:rPr lang="nl-BE" i="1" dirty="0" err="1" smtClean="0"/>
              <a:t>activate</a:t>
            </a:r>
            <a:r>
              <a:rPr lang="nl-BE" i="1" dirty="0" smtClean="0"/>
              <a:t> circular </a:t>
            </a:r>
            <a:r>
              <a:rPr lang="nl-BE" i="1" dirty="0" err="1" smtClean="0"/>
              <a:t>economy</a:t>
            </a:r>
            <a:r>
              <a:rPr lang="nl-BE" i="1" dirty="0" smtClean="0"/>
              <a:t> in </a:t>
            </a:r>
            <a:r>
              <a:rPr lang="nl-BE" i="1" dirty="0" err="1" smtClean="0"/>
              <a:t>the</a:t>
            </a:r>
            <a:r>
              <a:rPr lang="nl-BE" i="1" dirty="0" smtClean="0"/>
              <a:t> BUDA area”</a:t>
            </a:r>
          </a:p>
          <a:p>
            <a:pPr marL="285750" indent="-285750">
              <a:buFontTx/>
              <a:buChar char="-"/>
            </a:pPr>
            <a:r>
              <a:rPr lang="nl-BE" dirty="0" smtClean="0"/>
              <a:t>Ambities en doelstellingen vaststellen </a:t>
            </a:r>
          </a:p>
          <a:p>
            <a:endParaRPr lang="nl-BE" dirty="0" smtClean="0"/>
          </a:p>
          <a:p>
            <a:pPr marL="285750" indent="-285750">
              <a:buFontTx/>
              <a:buChar char="-"/>
            </a:pPr>
            <a:r>
              <a:rPr lang="nl-BE" dirty="0" smtClean="0"/>
              <a:t>Weinig ervaring met Europese projecten</a:t>
            </a:r>
          </a:p>
          <a:p>
            <a:pPr marL="285750" indent="-285750">
              <a:buFontTx/>
              <a:buChar char="-"/>
            </a:pPr>
            <a:r>
              <a:rPr lang="nl-BE" dirty="0" smtClean="0"/>
              <a:t>Weinig mankracht bij “trekkers” </a:t>
            </a:r>
            <a:r>
              <a:rPr lang="nl-BE" dirty="0" err="1" smtClean="0"/>
              <a:t>vs</a:t>
            </a:r>
            <a:r>
              <a:rPr lang="nl-BE" dirty="0" smtClean="0"/>
              <a:t> “</a:t>
            </a:r>
            <a:r>
              <a:rPr lang="nl-BE" dirty="0" err="1" smtClean="0"/>
              <a:t>duwers</a:t>
            </a:r>
            <a:r>
              <a:rPr lang="nl-BE" dirty="0" smtClean="0"/>
              <a:t>”</a:t>
            </a:r>
          </a:p>
          <a:p>
            <a:pPr marL="285750" indent="-285750">
              <a:buFontTx/>
              <a:buChar char="-"/>
            </a:pPr>
            <a:r>
              <a:rPr lang="nl-BE" dirty="0" smtClean="0"/>
              <a:t>Weinig politieke drive wegens “Rush”</a:t>
            </a:r>
            <a:endParaRPr lang="nl-BE"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2908" y="5073558"/>
            <a:ext cx="2985914" cy="1769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1104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4"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5" name="Rectangle 4"/>
          <p:cNvSpPr/>
          <p:nvPr/>
        </p:nvSpPr>
        <p:spPr>
          <a:xfrm>
            <a:off x="1529862" y="2806574"/>
            <a:ext cx="6163407" cy="769441"/>
          </a:xfrm>
          <a:prstGeom prst="rect">
            <a:avLst/>
          </a:prstGeom>
        </p:spPr>
        <p:txBody>
          <a:bodyPr wrap="square">
            <a:spAutoFit/>
          </a:bodyPr>
          <a:lstStyle/>
          <a:p>
            <a:endParaRPr lang="fr-BE" sz="4400" dirty="0"/>
          </a:p>
        </p:txBody>
      </p:sp>
      <p:sp>
        <p:nvSpPr>
          <p:cNvPr id="11" name="Rectangle 10"/>
          <p:cNvSpPr/>
          <p:nvPr/>
        </p:nvSpPr>
        <p:spPr>
          <a:xfrm>
            <a:off x="4097082" y="601524"/>
            <a:ext cx="4700680"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Structurele</a:t>
            </a:r>
            <a:r>
              <a:rPr lang="fr-BE" sz="2800" b="0" i="0" u="none" strike="noStrike" baseline="0" dirty="0" smtClean="0">
                <a:latin typeface="Heavitas"/>
              </a:rPr>
              <a:t> </a:t>
            </a:r>
            <a:r>
              <a:rPr lang="fr-BE" sz="2800" b="0" i="0" u="none" strike="noStrike" baseline="0" dirty="0" err="1" smtClean="0">
                <a:latin typeface="Heavitas"/>
              </a:rPr>
              <a:t>samenwerking</a:t>
            </a:r>
            <a:endParaRPr lang="fr-BE" sz="2800" dirty="0"/>
          </a:p>
        </p:txBody>
      </p:sp>
      <p:sp>
        <p:nvSpPr>
          <p:cNvPr id="10" name="Tekstvak 4"/>
          <p:cNvSpPr txBox="1"/>
          <p:nvPr/>
        </p:nvSpPr>
        <p:spPr>
          <a:xfrm>
            <a:off x="611558" y="1700808"/>
            <a:ext cx="8186203" cy="1200329"/>
          </a:xfrm>
          <a:prstGeom prst="rect">
            <a:avLst/>
          </a:prstGeom>
          <a:solidFill>
            <a:schemeClr val="bg1"/>
          </a:solidFill>
        </p:spPr>
        <p:txBody>
          <a:bodyPr wrap="square" rtlCol="0">
            <a:spAutoFit/>
          </a:bodyPr>
          <a:lstStyle/>
          <a:p>
            <a:r>
              <a:rPr lang="nl-BE" dirty="0" smtClean="0"/>
              <a:t>Kaderovereenkomst voor afstemming en samenwerking</a:t>
            </a:r>
          </a:p>
          <a:p>
            <a:r>
              <a:rPr lang="nl-BE" dirty="0" smtClean="0"/>
              <a:t>Ondertekend op 23 mei 2018  - van onbepaalde duur</a:t>
            </a:r>
          </a:p>
          <a:p>
            <a:endParaRPr lang="nl-BE" dirty="0"/>
          </a:p>
          <a:p>
            <a:endParaRPr lang="nl-BE" dirty="0"/>
          </a:p>
        </p:txBody>
      </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43334"/>
          <a:stretch/>
        </p:blipFill>
        <p:spPr bwMode="auto">
          <a:xfrm>
            <a:off x="222712" y="3356993"/>
            <a:ext cx="8705084" cy="329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6988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639191" y="2006353"/>
            <a:ext cx="7931931" cy="3139321"/>
          </a:xfrm>
          <a:prstGeom prst="rect">
            <a:avLst/>
          </a:prstGeom>
          <a:noFill/>
        </p:spPr>
        <p:txBody>
          <a:bodyPr wrap="square" rtlCol="0">
            <a:spAutoFit/>
          </a:bodyPr>
          <a:lstStyle/>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endParaRPr lang="nl-BE" dirty="0"/>
          </a:p>
        </p:txBody>
      </p:sp>
      <p:sp>
        <p:nvSpPr>
          <p:cNvPr id="5" name="Tekstvak 4"/>
          <p:cNvSpPr txBox="1"/>
          <p:nvPr/>
        </p:nvSpPr>
        <p:spPr>
          <a:xfrm>
            <a:off x="541538" y="2344907"/>
            <a:ext cx="8029584" cy="338554"/>
          </a:xfrm>
          <a:prstGeom prst="rect">
            <a:avLst/>
          </a:prstGeom>
          <a:noFill/>
        </p:spPr>
        <p:txBody>
          <a:bodyPr wrap="square" rtlCol="0">
            <a:spAutoFit/>
          </a:bodyPr>
          <a:lstStyle/>
          <a:p>
            <a:r>
              <a:rPr lang="nl-BE" sz="1600" dirty="0" smtClean="0">
                <a:sym typeface="Wingdings" pitchFamily="2" charset="2"/>
              </a:rPr>
              <a:t>- </a:t>
            </a:r>
          </a:p>
        </p:txBody>
      </p:sp>
      <p:pic>
        <p:nvPicPr>
          <p:cNvPr id="6" name="Image 2"/>
          <p:cNvPicPr>
            <a:picLocks noChangeAspect="1"/>
          </p:cNvPicPr>
          <p:nvPr/>
        </p:nvPicPr>
        <p:blipFill rotWithShape="1">
          <a:blip r:embed="rId2">
            <a:extLst>
              <a:ext uri="{28A0092B-C50C-407E-A947-70E740481C1C}">
                <a14:useLocalDpi xmlns:a14="http://schemas.microsoft.com/office/drawing/2010/main" val="0"/>
              </a:ext>
            </a:extLst>
          </a:blip>
          <a:srcRect l="78169" t="86009"/>
          <a:stretch/>
        </p:blipFill>
        <p:spPr>
          <a:xfrm>
            <a:off x="7147774" y="5898524"/>
            <a:ext cx="1996225" cy="959476"/>
          </a:xfrm>
          <a:prstGeom prst="rect">
            <a:avLst/>
          </a:prstGeom>
        </p:spPr>
      </p:pic>
      <p:pic>
        <p:nvPicPr>
          <p:cNvPr id="7" name="Image 3"/>
          <p:cNvPicPr>
            <a:picLocks noChangeAspect="1"/>
          </p:cNvPicPr>
          <p:nvPr/>
        </p:nvPicPr>
        <p:blipFill rotWithShape="1">
          <a:blip r:embed="rId3">
            <a:extLst>
              <a:ext uri="{28A0092B-C50C-407E-A947-70E740481C1C}">
                <a14:useLocalDpi xmlns:a14="http://schemas.microsoft.com/office/drawing/2010/main" val="0"/>
              </a:ext>
            </a:extLst>
          </a:blip>
          <a:srcRect r="71268" b="76150"/>
          <a:stretch/>
        </p:blipFill>
        <p:spPr>
          <a:xfrm>
            <a:off x="0" y="0"/>
            <a:ext cx="2627290" cy="1635617"/>
          </a:xfrm>
          <a:prstGeom prst="rect">
            <a:avLst/>
          </a:prstGeom>
        </p:spPr>
      </p:pic>
      <p:sp>
        <p:nvSpPr>
          <p:cNvPr id="8" name="Rectangle 7"/>
          <p:cNvSpPr/>
          <p:nvPr/>
        </p:nvSpPr>
        <p:spPr>
          <a:xfrm>
            <a:off x="4097082" y="601524"/>
            <a:ext cx="4700680" cy="523220"/>
          </a:xfrm>
          <a:prstGeom prst="rect">
            <a:avLst/>
          </a:prstGeom>
          <a:solidFill>
            <a:schemeClr val="bg1"/>
          </a:solidFill>
        </p:spPr>
        <p:txBody>
          <a:bodyPr wrap="square">
            <a:spAutoFit/>
          </a:bodyPr>
          <a:lstStyle/>
          <a:p>
            <a:pPr algn="r"/>
            <a:r>
              <a:rPr lang="fr-BE" sz="2800" b="0" i="0" u="none" strike="noStrike" baseline="0" dirty="0" err="1" smtClean="0">
                <a:latin typeface="Heavitas"/>
              </a:rPr>
              <a:t>Partners</a:t>
            </a:r>
            <a:endParaRPr lang="fr-BE" sz="2800" dirty="0"/>
          </a:p>
        </p:txBody>
      </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43334"/>
          <a:stretch/>
        </p:blipFill>
        <p:spPr bwMode="auto">
          <a:xfrm>
            <a:off x="222712" y="3356993"/>
            <a:ext cx="8705084" cy="329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kstvak 4"/>
          <p:cNvSpPr txBox="1"/>
          <p:nvPr/>
        </p:nvSpPr>
        <p:spPr>
          <a:xfrm>
            <a:off x="611558" y="1700808"/>
            <a:ext cx="8186203" cy="1754326"/>
          </a:xfrm>
          <a:prstGeom prst="rect">
            <a:avLst/>
          </a:prstGeom>
          <a:solidFill>
            <a:schemeClr val="bg1"/>
          </a:solidFill>
        </p:spPr>
        <p:txBody>
          <a:bodyPr wrap="square" rtlCol="0">
            <a:spAutoFit/>
          </a:bodyPr>
          <a:lstStyle/>
          <a:p>
            <a:r>
              <a:rPr lang="nl-BE" dirty="0"/>
              <a:t>Zoektocht naar evenwicht Vlaamse en Brusselse partners. </a:t>
            </a:r>
          </a:p>
          <a:p>
            <a:endParaRPr lang="nl-BE" dirty="0" smtClean="0"/>
          </a:p>
          <a:p>
            <a:r>
              <a:rPr lang="nl-BE" dirty="0" smtClean="0"/>
              <a:t>Partners uit verschillende sectoren brengen elk hun expertise aan tafel.</a:t>
            </a:r>
          </a:p>
          <a:p>
            <a:r>
              <a:rPr lang="nl-BE" dirty="0" smtClean="0"/>
              <a:t>Delen resultaten van studies die sowieso uitgevoerd worden binnen eigen werking. </a:t>
            </a:r>
          </a:p>
          <a:p>
            <a:endParaRPr lang="nl-BE" dirty="0" smtClean="0"/>
          </a:p>
          <a:p>
            <a:endParaRPr lang="nl-BE" dirty="0"/>
          </a:p>
        </p:txBody>
      </p:sp>
    </p:spTree>
    <p:extLst>
      <p:ext uri="{BB962C8B-B14F-4D97-AF65-F5344CB8AC3E}">
        <p14:creationId xmlns:p14="http://schemas.microsoft.com/office/powerpoint/2010/main" val="3271302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1064</Words>
  <Application>Microsoft Office PowerPoint</Application>
  <PresentationFormat>On-screen Show (4:3)</PresentationFormat>
  <Paragraphs>279</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GIAL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Vleminckx Milena</dc:creator>
  <cp:lastModifiedBy>Vleminckx Milena</cp:lastModifiedBy>
  <cp:revision>23</cp:revision>
  <dcterms:created xsi:type="dcterms:W3CDTF">2019-11-19T16:44:36Z</dcterms:created>
  <dcterms:modified xsi:type="dcterms:W3CDTF">2019-11-21T11:14:24Z</dcterms:modified>
</cp:coreProperties>
</file>